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ms-office.legacyDiagramTex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legacyDocTextInfo.bin" ContentType="application/vnd.ms-office.legacyDocTextInf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9"/>
  </p:notesMasterIdLst>
  <p:handoutMasterIdLst>
    <p:handoutMasterId r:id="rId50"/>
  </p:handoutMasterIdLst>
  <p:sldIdLst>
    <p:sldId id="256" r:id="rId2"/>
    <p:sldId id="292" r:id="rId3"/>
    <p:sldId id="258" r:id="rId4"/>
    <p:sldId id="259" r:id="rId5"/>
    <p:sldId id="260" r:id="rId6"/>
    <p:sldId id="267" r:id="rId7"/>
    <p:sldId id="270" r:id="rId8"/>
    <p:sldId id="271" r:id="rId9"/>
    <p:sldId id="272" r:id="rId10"/>
    <p:sldId id="268" r:id="rId11"/>
    <p:sldId id="269" r:id="rId12"/>
    <p:sldId id="274" r:id="rId13"/>
    <p:sldId id="280" r:id="rId14"/>
    <p:sldId id="293" r:id="rId15"/>
    <p:sldId id="261" r:id="rId16"/>
    <p:sldId id="262" r:id="rId17"/>
    <p:sldId id="263" r:id="rId18"/>
    <p:sldId id="264" r:id="rId19"/>
    <p:sldId id="265" r:id="rId20"/>
    <p:sldId id="307" r:id="rId21"/>
    <p:sldId id="298" r:id="rId22"/>
    <p:sldId id="273" r:id="rId23"/>
    <p:sldId id="295" r:id="rId24"/>
    <p:sldId id="296" r:id="rId25"/>
    <p:sldId id="275" r:id="rId26"/>
    <p:sldId id="276" r:id="rId27"/>
    <p:sldId id="299" r:id="rId28"/>
    <p:sldId id="300" r:id="rId29"/>
    <p:sldId id="281" r:id="rId30"/>
    <p:sldId id="282" r:id="rId31"/>
    <p:sldId id="283" r:id="rId32"/>
    <p:sldId id="284" r:id="rId33"/>
    <p:sldId id="285" r:id="rId34"/>
    <p:sldId id="286" r:id="rId35"/>
    <p:sldId id="287" r:id="rId36"/>
    <p:sldId id="288" r:id="rId37"/>
    <p:sldId id="289" r:id="rId38"/>
    <p:sldId id="290" r:id="rId39"/>
    <p:sldId id="291" r:id="rId40"/>
    <p:sldId id="301" r:id="rId41"/>
    <p:sldId id="302" r:id="rId42"/>
    <p:sldId id="303" r:id="rId43"/>
    <p:sldId id="304" r:id="rId44"/>
    <p:sldId id="277" r:id="rId45"/>
    <p:sldId id="278" r:id="rId46"/>
    <p:sldId id="279" r:id="rId47"/>
    <p:sldId id="306" r:id="rId4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FF66"/>
    <a:srgbClr val="CCFF33"/>
    <a:srgbClr val="009900"/>
    <a:srgbClr val="FFFF00"/>
    <a:srgbClr val="FFFF66"/>
    <a:srgbClr val="0000CC"/>
    <a:srgbClr val="FF6600"/>
    <a:srgbClr val="000066"/>
    <a:srgbClr val="66CC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344" autoAdjust="0"/>
    <p:restoredTop sz="94658" autoAdjust="0"/>
  </p:normalViewPr>
  <p:slideViewPr>
    <p:cSldViewPr>
      <p:cViewPr varScale="1">
        <p:scale>
          <a:sx n="74" d="100"/>
          <a:sy n="74" d="100"/>
        </p:scale>
        <p:origin x="-1134" y="-90"/>
      </p:cViewPr>
      <p:guideLst>
        <p:guide orient="horz" pos="2160"/>
        <p:guide pos="2880"/>
      </p:guideLst>
    </p:cSldViewPr>
  </p:slideViewPr>
  <p:outlineViewPr>
    <p:cViewPr>
      <p:scale>
        <a:sx n="33" d="100"/>
        <a:sy n="33" d="100"/>
      </p:scale>
      <p:origin x="0" y="1759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microsoft.com/office/2006/relationships/legacyDocTextInfo" Target="legacyDocTextInfo.bin"/><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a:pPr>
            <a:r>
              <a:rPr lang="en-US"/>
              <a:t>EVOLUCIÓN</a:t>
            </a:r>
            <a:r>
              <a:rPr lang="en-US" baseline="0"/>
              <a:t> DE LAS VENTAS</a:t>
            </a:r>
            <a:endParaRPr lang="en-US"/>
          </a:p>
        </c:rich>
      </c:tx>
      <c:layout/>
      <c:spPr>
        <a:solidFill>
          <a:srgbClr val="FF9900"/>
        </a:solidFill>
      </c:spPr>
    </c:title>
    <c:plotArea>
      <c:layout/>
      <c:lineChart>
        <c:grouping val="standard"/>
        <c:varyColors val="1"/>
        <c:ser>
          <c:idx val="0"/>
          <c:order val="0"/>
          <c:tx>
            <c:strRef>
              <c:f>Hoja1!$C$1</c:f>
              <c:strCache>
                <c:ptCount val="1"/>
                <c:pt idx="0">
                  <c:v>VENTAS</c:v>
                </c:pt>
              </c:strCache>
            </c:strRef>
          </c:tx>
          <c:spPr>
            <a:ln w="66675"/>
          </c:spPr>
          <c:marker>
            <c:symbol val="none"/>
          </c:marker>
          <c:cat>
            <c:strRef>
              <c:f>Hoja1!$B$2:$B$7</c:f>
              <c:strCache>
                <c:ptCount val="6"/>
                <c:pt idx="0">
                  <c:v>1979</c:v>
                </c:pt>
                <c:pt idx="1">
                  <c:v>1985</c:v>
                </c:pt>
                <c:pt idx="2">
                  <c:v>1990</c:v>
                </c:pt>
                <c:pt idx="3">
                  <c:v>1995</c:v>
                </c:pt>
                <c:pt idx="4">
                  <c:v>2000</c:v>
                </c:pt>
                <c:pt idx="5">
                  <c:v>actualidad</c:v>
                </c:pt>
              </c:strCache>
            </c:strRef>
          </c:cat>
          <c:val>
            <c:numRef>
              <c:f>Hoja1!$C$2:$C$7</c:f>
              <c:numCache>
                <c:formatCode>General</c:formatCode>
                <c:ptCount val="6"/>
                <c:pt idx="0">
                  <c:v>216</c:v>
                </c:pt>
                <c:pt idx="1">
                  <c:v>1296</c:v>
                </c:pt>
                <c:pt idx="2">
                  <c:v>6480</c:v>
                </c:pt>
                <c:pt idx="3">
                  <c:v>6480</c:v>
                </c:pt>
                <c:pt idx="4">
                  <c:v>7000</c:v>
                </c:pt>
                <c:pt idx="5">
                  <c:v>2000</c:v>
                </c:pt>
              </c:numCache>
            </c:numRef>
          </c:val>
        </c:ser>
        <c:hiLowLines/>
        <c:marker val="1"/>
        <c:axId val="42751488"/>
        <c:axId val="71330816"/>
      </c:lineChart>
      <c:catAx>
        <c:axId val="42751488"/>
        <c:scaling>
          <c:orientation val="minMax"/>
        </c:scaling>
        <c:axPos val="b"/>
        <c:title>
          <c:tx>
            <c:rich>
              <a:bodyPr/>
              <a:lstStyle/>
              <a:p>
                <a:pPr>
                  <a:defRPr/>
                </a:pPr>
                <a:r>
                  <a:rPr lang="es-ES" sz="1200"/>
                  <a:t>AÑOS</a:t>
                </a:r>
              </a:p>
            </c:rich>
          </c:tx>
          <c:layout/>
          <c:spPr>
            <a:ln>
              <a:solidFill>
                <a:srgbClr val="00CC00"/>
              </a:solidFill>
            </a:ln>
          </c:spPr>
        </c:title>
        <c:majorTickMark val="none"/>
        <c:tickLblPos val="nextTo"/>
        <c:txPr>
          <a:bodyPr/>
          <a:lstStyle/>
          <a:p>
            <a:pPr>
              <a:defRPr sz="1100" b="1"/>
            </a:pPr>
            <a:endParaRPr lang="es-ES"/>
          </a:p>
        </c:txPr>
        <c:crossAx val="71330816"/>
        <c:crosses val="autoZero"/>
        <c:auto val="1"/>
        <c:lblAlgn val="ctr"/>
        <c:lblOffset val="100"/>
      </c:catAx>
      <c:valAx>
        <c:axId val="71330816"/>
        <c:scaling>
          <c:orientation val="minMax"/>
        </c:scaling>
        <c:axPos val="l"/>
        <c:majorGridlines/>
        <c:title>
          <c:tx>
            <c:rich>
              <a:bodyPr/>
              <a:lstStyle/>
              <a:p>
                <a:pPr>
                  <a:defRPr sz="1200" b="1"/>
                </a:pPr>
                <a:r>
                  <a:rPr lang="es-ES" sz="1200" b="1"/>
                  <a:t>VENTAS</a:t>
                </a:r>
              </a:p>
            </c:rich>
          </c:tx>
          <c:layout/>
          <c:spPr>
            <a:ln>
              <a:solidFill>
                <a:srgbClr val="00CC00"/>
              </a:solidFill>
            </a:ln>
          </c:spPr>
        </c:title>
        <c:numFmt formatCode="General" sourceLinked="0"/>
        <c:tickLblPos val="nextTo"/>
        <c:txPr>
          <a:bodyPr/>
          <a:lstStyle/>
          <a:p>
            <a:pPr>
              <a:defRPr sz="1100" b="1"/>
            </a:pPr>
            <a:endParaRPr lang="es-ES"/>
          </a:p>
        </c:txPr>
        <c:crossAx val="42751488"/>
        <c:crosses val="autoZero"/>
        <c:crossBetween val="between"/>
      </c:valAx>
    </c:plotArea>
    <c:legend>
      <c:legendPos val="r"/>
      <c:layout/>
      <c:spPr>
        <a:ln>
          <a:solidFill>
            <a:srgbClr val="00CC00"/>
          </a:solidFill>
        </a:ln>
        <a:effectLst>
          <a:innerShdw blurRad="114300">
            <a:prstClr val="black"/>
          </a:innerShdw>
        </a:effectLst>
      </c:spPr>
    </c:legend>
    <c:plotVisOnly val="1"/>
  </c:chart>
  <c:spPr>
    <a:solidFill>
      <a:srgbClr val="FF9900"/>
    </a:solidFill>
  </c:spPr>
  <c:externalData r:id="rId1"/>
</c:chartSpace>
</file>

<file path=ppt/drawings/_rels/vmlDrawing1.vml.rels><?xml version="1.0" encoding="UTF-8" standalone="yes"?>
<Relationships xmlns="http://schemas.openxmlformats.org/package/2006/relationships"><Relationship Id="rId1" Type="http://schemas.microsoft.com/office/2006/relationships/legacyDiagramText" Target="legacyDiagramText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3E1EF19-03B4-42C3-A8E2-9E3443B23468}" type="datetimeFigureOut">
              <a:rPr lang="es-ES"/>
              <a:pPr>
                <a:defRPr/>
              </a:pPr>
              <a:t>27/05/2009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5DBADC3-5BDA-455F-8462-907FBDB517F8}" type="slidenum">
              <a:rPr lang="es-ES"/>
              <a:pPr>
                <a:defRPr/>
              </a:pPr>
              <a:t>‹Nº›</a:t>
            </a:fld>
            <a:endParaRPr lang="es-E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ED660D5-45E2-435A-AF3E-EB37423034BA}" type="datetimeFigureOut">
              <a:rPr lang="es-ES"/>
              <a:pPr>
                <a:defRPr/>
              </a:pPr>
              <a:t>27/05/2009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0992E16-6315-4994-AD64-607051C6728D}" type="slidenum">
              <a:rPr lang="es-ES"/>
              <a:pPr>
                <a:defRPr/>
              </a:pPr>
              <a:t>‹Nº›</a:t>
            </a:fld>
            <a:endParaRPr lang="es-ES"/>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2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22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9C3DC4-91B5-449B-BF17-5D0096061908}" type="slidenum">
              <a:rPr lang="es-ES" smtClean="0"/>
              <a:pPr/>
              <a:t>1</a:t>
            </a:fld>
            <a:endParaRPr lang="es-ES" smtClean="0"/>
          </a:p>
        </p:txBody>
      </p:sp>
      <p:sp>
        <p:nvSpPr>
          <p:cNvPr id="12293" name="4 Marcador de encabezado"/>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2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22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9C3DC4-91B5-449B-BF17-5D0096061908}" type="slidenum">
              <a:rPr lang="es-ES" smtClean="0"/>
              <a:pPr/>
              <a:t>2</a:t>
            </a:fld>
            <a:endParaRPr lang="es-ES" smtClean="0"/>
          </a:p>
        </p:txBody>
      </p:sp>
      <p:sp>
        <p:nvSpPr>
          <p:cNvPr id="12293" name="4 Marcador de encabezado"/>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encabezado"/>
          <p:cNvSpPr>
            <a:spLocks noGrp="1"/>
          </p:cNvSpPr>
          <p:nvPr>
            <p:ph type="hdr" sz="quarter" idx="10"/>
          </p:nvPr>
        </p:nvSpPr>
        <p:spPr/>
        <p:txBody>
          <a:bodyPr/>
          <a:lstStyle/>
          <a:p>
            <a:pPr>
              <a:defRPr/>
            </a:pPr>
            <a:endParaRPr lang="es-ES"/>
          </a:p>
        </p:txBody>
      </p:sp>
      <p:sp>
        <p:nvSpPr>
          <p:cNvPr id="5" name="4 Marcador de número de diapositiva"/>
          <p:cNvSpPr>
            <a:spLocks noGrp="1"/>
          </p:cNvSpPr>
          <p:nvPr>
            <p:ph type="sldNum" sz="quarter" idx="11"/>
          </p:nvPr>
        </p:nvSpPr>
        <p:spPr/>
        <p:txBody>
          <a:bodyPr/>
          <a:lstStyle/>
          <a:p>
            <a:pPr>
              <a:defRPr/>
            </a:pPr>
            <a:fld id="{F0992E16-6315-4994-AD64-607051C6728D}" type="slidenum">
              <a:rPr lang="es-ES" smtClean="0"/>
              <a:pPr>
                <a:defRPr/>
              </a:pPr>
              <a:t>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31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13316" name="3 Marcador de encabezado"/>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s-ES" smtClean="0"/>
          </a:p>
        </p:txBody>
      </p:sp>
      <p:sp>
        <p:nvSpPr>
          <p:cNvPr id="13317" name="4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950890-9C86-4C6E-8A3B-EF0D6ADEB3B7}" type="slidenum">
              <a:rPr lang="es-ES" smtClean="0"/>
              <a:pPr/>
              <a:t>15</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encabezado"/>
          <p:cNvSpPr>
            <a:spLocks noGrp="1"/>
          </p:cNvSpPr>
          <p:nvPr>
            <p:ph type="hdr" sz="quarter" idx="10"/>
          </p:nvPr>
        </p:nvSpPr>
        <p:spPr/>
        <p:txBody>
          <a:bodyPr/>
          <a:lstStyle/>
          <a:p>
            <a:pPr>
              <a:defRPr/>
            </a:pPr>
            <a:endParaRPr lang="es-ES"/>
          </a:p>
        </p:txBody>
      </p:sp>
      <p:sp>
        <p:nvSpPr>
          <p:cNvPr id="5" name="4 Marcador de número de diapositiva"/>
          <p:cNvSpPr>
            <a:spLocks noGrp="1"/>
          </p:cNvSpPr>
          <p:nvPr>
            <p:ph type="sldNum" sz="quarter" idx="11"/>
          </p:nvPr>
        </p:nvSpPr>
        <p:spPr/>
        <p:txBody>
          <a:bodyPr/>
          <a:lstStyle/>
          <a:p>
            <a:pPr>
              <a:defRPr/>
            </a:pPr>
            <a:fld id="{F0992E16-6315-4994-AD64-607051C6728D}" type="slidenum">
              <a:rPr lang="es-ES" smtClean="0"/>
              <a:pPr>
                <a:defRPr/>
              </a:pPr>
              <a:t>16</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9B1D789C-2604-45D1-8F99-322E421B13E3}" type="datetime1">
              <a:rPr lang="es-ES"/>
              <a:pPr>
                <a:defRPr/>
              </a:pPr>
              <a:t>27/05/2009</a:t>
            </a:fld>
            <a:endParaRPr lang="es-ES"/>
          </a:p>
        </p:txBody>
      </p:sp>
      <p:sp>
        <p:nvSpPr>
          <p:cNvPr id="5" name="18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6" name="26 Marcador de número de diapositiva"/>
          <p:cNvSpPr>
            <a:spLocks noGrp="1"/>
          </p:cNvSpPr>
          <p:nvPr>
            <p:ph type="sldNum" sz="quarter" idx="12"/>
          </p:nvPr>
        </p:nvSpPr>
        <p:spPr/>
        <p:txBody>
          <a:bodyPr/>
          <a:lstStyle>
            <a:lvl1pPr>
              <a:defRPr/>
            </a:lvl1pPr>
          </a:lstStyle>
          <a:p>
            <a:pPr>
              <a:defRPr/>
            </a:pPr>
            <a:fld id="{0153F26C-6A43-4F1A-9036-62AFFB5E4A2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1499EC5-28A1-4D79-A808-54AA8C9C13B6}" type="datetime1">
              <a:rPr lang="es-ES"/>
              <a:pPr>
                <a:defRPr/>
              </a:pPr>
              <a:t>27/05/2009</a:t>
            </a:fld>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6" name="17 Marcador de número de diapositiva"/>
          <p:cNvSpPr>
            <a:spLocks noGrp="1"/>
          </p:cNvSpPr>
          <p:nvPr>
            <p:ph type="sldNum" sz="quarter" idx="12"/>
          </p:nvPr>
        </p:nvSpPr>
        <p:spPr/>
        <p:txBody>
          <a:bodyPr/>
          <a:lstStyle>
            <a:lvl1pPr>
              <a:defRPr/>
            </a:lvl1pPr>
          </a:lstStyle>
          <a:p>
            <a:pPr>
              <a:defRPr/>
            </a:pPr>
            <a:fld id="{6C0AF843-38CF-402A-A1FA-EEE3AEAFAC56}"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A88EAAA-F1E7-4EB9-A11F-0A6B6A0107EA}" type="datetime1">
              <a:rPr lang="es-ES"/>
              <a:pPr>
                <a:defRPr/>
              </a:pPr>
              <a:t>27/05/2009</a:t>
            </a:fld>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6" name="17 Marcador de número de diapositiva"/>
          <p:cNvSpPr>
            <a:spLocks noGrp="1"/>
          </p:cNvSpPr>
          <p:nvPr>
            <p:ph type="sldNum" sz="quarter" idx="12"/>
          </p:nvPr>
        </p:nvSpPr>
        <p:spPr/>
        <p:txBody>
          <a:bodyPr/>
          <a:lstStyle>
            <a:lvl1pPr>
              <a:defRPr/>
            </a:lvl1pPr>
          </a:lstStyle>
          <a:p>
            <a:pPr>
              <a:defRPr/>
            </a:pPr>
            <a:fld id="{9568FB29-B278-4280-9671-AB64D9F1AAFD}"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84311D6-1041-464E-A37F-4511172DE9A2}" type="datetime1">
              <a:rPr lang="es-ES"/>
              <a:pPr>
                <a:defRPr/>
              </a:pPr>
              <a:t>27/05/2009</a:t>
            </a:fld>
            <a:endParaRPr lang="es-ES"/>
          </a:p>
        </p:txBody>
      </p:sp>
      <p:sp>
        <p:nvSpPr>
          <p:cNvPr id="5"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6" name="17 Marcador de número de diapositiva"/>
          <p:cNvSpPr>
            <a:spLocks noGrp="1"/>
          </p:cNvSpPr>
          <p:nvPr>
            <p:ph type="sldNum" sz="quarter" idx="12"/>
          </p:nvPr>
        </p:nvSpPr>
        <p:spPr/>
        <p:txBody>
          <a:bodyPr/>
          <a:lstStyle>
            <a:lvl1pPr>
              <a:defRPr/>
            </a:lvl1pPr>
          </a:lstStyle>
          <a:p>
            <a:pPr>
              <a:defRPr/>
            </a:pPr>
            <a:fld id="{7C96430D-BA12-4F80-A049-DE9C750AA2DB}"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4F265A7-969E-42E7-9266-39A2AD86461D}" type="datetime1">
              <a:rPr lang="es-ES"/>
              <a:pPr>
                <a:defRPr/>
              </a:pPr>
              <a:t>27/05/2009</a:t>
            </a:fld>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6" name="5 Marcador de número de diapositiva"/>
          <p:cNvSpPr>
            <a:spLocks noGrp="1"/>
          </p:cNvSpPr>
          <p:nvPr>
            <p:ph type="sldNum" sz="quarter" idx="12"/>
          </p:nvPr>
        </p:nvSpPr>
        <p:spPr/>
        <p:txBody>
          <a:bodyPr/>
          <a:lstStyle>
            <a:lvl1pPr>
              <a:defRPr/>
            </a:lvl1pPr>
          </a:lstStyle>
          <a:p>
            <a:pPr>
              <a:defRPr/>
            </a:pPr>
            <a:fld id="{5CF1E949-BC67-4096-BF94-56186416A111}"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DF51D8DE-3826-4FB5-8F17-C608B3B342BF}" type="datetime1">
              <a:rPr lang="es-ES"/>
              <a:pPr>
                <a:defRPr/>
              </a:pPr>
              <a:t>27/05/2009</a:t>
            </a:fld>
            <a:endParaRPr lang="es-ES"/>
          </a:p>
        </p:txBody>
      </p:sp>
      <p:sp>
        <p:nvSpPr>
          <p:cNvPr id="6"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7" name="17 Marcador de número de diapositiva"/>
          <p:cNvSpPr>
            <a:spLocks noGrp="1"/>
          </p:cNvSpPr>
          <p:nvPr>
            <p:ph type="sldNum" sz="quarter" idx="12"/>
          </p:nvPr>
        </p:nvSpPr>
        <p:spPr/>
        <p:txBody>
          <a:bodyPr/>
          <a:lstStyle>
            <a:lvl1pPr>
              <a:defRPr/>
            </a:lvl1pPr>
          </a:lstStyle>
          <a:p>
            <a:pPr>
              <a:defRPr/>
            </a:pPr>
            <a:fld id="{FEDFCE91-E164-42D3-970B-12F14BDED871}"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18418C71-4E8E-49D5-9883-C8DAEDC7496F}" type="datetime1">
              <a:rPr lang="es-ES"/>
              <a:pPr>
                <a:defRPr/>
              </a:pPr>
              <a:t>27/05/2009</a:t>
            </a:fld>
            <a:endParaRPr lang="es-ES"/>
          </a:p>
        </p:txBody>
      </p:sp>
      <p:sp>
        <p:nvSpPr>
          <p:cNvPr id="8"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9" name="17 Marcador de número de diapositiva"/>
          <p:cNvSpPr>
            <a:spLocks noGrp="1"/>
          </p:cNvSpPr>
          <p:nvPr>
            <p:ph type="sldNum" sz="quarter" idx="12"/>
          </p:nvPr>
        </p:nvSpPr>
        <p:spPr/>
        <p:txBody>
          <a:bodyPr/>
          <a:lstStyle>
            <a:lvl1pPr>
              <a:defRPr/>
            </a:lvl1pPr>
          </a:lstStyle>
          <a:p>
            <a:pPr>
              <a:defRPr/>
            </a:pPr>
            <a:fld id="{B2001415-151C-417A-9918-5CAF5AAF0AD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4611F14D-992E-4B05-AC30-EE9FDFAF7983}" type="datetime1">
              <a:rPr lang="es-ES"/>
              <a:pPr>
                <a:defRPr/>
              </a:pPr>
              <a:t>27/05/2009</a:t>
            </a:fld>
            <a:endParaRPr lang="es-ES"/>
          </a:p>
        </p:txBody>
      </p:sp>
      <p:sp>
        <p:nvSpPr>
          <p:cNvPr id="4"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5" name="17 Marcador de número de diapositiva"/>
          <p:cNvSpPr>
            <a:spLocks noGrp="1"/>
          </p:cNvSpPr>
          <p:nvPr>
            <p:ph type="sldNum" sz="quarter" idx="12"/>
          </p:nvPr>
        </p:nvSpPr>
        <p:spPr/>
        <p:txBody>
          <a:bodyPr/>
          <a:lstStyle>
            <a:lvl1pPr>
              <a:defRPr/>
            </a:lvl1pPr>
          </a:lstStyle>
          <a:p>
            <a:pPr>
              <a:defRPr/>
            </a:pPr>
            <a:fld id="{BCD8DBA4-7637-49C3-8575-872EF5AD4053}"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44F69020-709B-46E1-83E0-1A9E68AD5835}" type="datetime1">
              <a:rPr lang="es-ES"/>
              <a:pPr>
                <a:defRPr/>
              </a:pPr>
              <a:t>27/05/2009</a:t>
            </a:fld>
            <a:endParaRPr lang="es-ES"/>
          </a:p>
        </p:txBody>
      </p:sp>
      <p:sp>
        <p:nvSpPr>
          <p:cNvPr id="3"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4" name="17 Marcador de número de diapositiva"/>
          <p:cNvSpPr>
            <a:spLocks noGrp="1"/>
          </p:cNvSpPr>
          <p:nvPr>
            <p:ph type="sldNum" sz="quarter" idx="12"/>
          </p:nvPr>
        </p:nvSpPr>
        <p:spPr/>
        <p:txBody>
          <a:bodyPr/>
          <a:lstStyle>
            <a:lvl1pPr>
              <a:defRPr/>
            </a:lvl1pPr>
          </a:lstStyle>
          <a:p>
            <a:pPr>
              <a:defRPr/>
            </a:pPr>
            <a:fld id="{F8F67EAB-1D2E-47AD-B0EE-66ECC75E046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7E1F9426-5E60-4A7A-B7F6-243E506CB4E0}" type="datetime1">
              <a:rPr lang="es-ES"/>
              <a:pPr>
                <a:defRPr/>
              </a:pPr>
              <a:t>27/05/2009</a:t>
            </a:fld>
            <a:endParaRPr lang="es-ES"/>
          </a:p>
        </p:txBody>
      </p:sp>
      <p:sp>
        <p:nvSpPr>
          <p:cNvPr id="6" name="21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7" name="17 Marcador de número de diapositiva"/>
          <p:cNvSpPr>
            <a:spLocks noGrp="1"/>
          </p:cNvSpPr>
          <p:nvPr>
            <p:ph type="sldNum" sz="quarter" idx="12"/>
          </p:nvPr>
        </p:nvSpPr>
        <p:spPr/>
        <p:txBody>
          <a:bodyPr/>
          <a:lstStyle>
            <a:lvl1pPr>
              <a:defRPr/>
            </a:lvl1pPr>
          </a:lstStyle>
          <a:p>
            <a:pPr>
              <a:defRPr/>
            </a:pPr>
            <a:fld id="{844E4FE0-A98A-4DE7-9BF7-B08F66017457}"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E0A0D822-4828-4146-A34B-8996B9B7ED1D}" type="datetime1">
              <a:rPr lang="es-ES"/>
              <a:pPr>
                <a:defRPr/>
              </a:pPr>
              <a:t>27/05/2009</a:t>
            </a:fld>
            <a:endParaRPr lang="es-ES"/>
          </a:p>
        </p:txBody>
      </p:sp>
      <p:sp>
        <p:nvSpPr>
          <p:cNvPr id="10" name="5 Marcador de pie de página"/>
          <p:cNvSpPr>
            <a:spLocks noGrp="1"/>
          </p:cNvSpPr>
          <p:nvPr>
            <p:ph type="ftr" sz="quarter" idx="11"/>
          </p:nvPr>
        </p:nvSpPr>
        <p:spPr/>
        <p:txBody>
          <a:bodyPr/>
          <a:lstStyle>
            <a:lvl1pPr>
              <a:defRPr/>
            </a:lvl1pPr>
          </a:lstStyle>
          <a:p>
            <a:pPr>
              <a:defRPr/>
            </a:pPr>
            <a:r>
              <a:rPr lang="es-ES"/>
              <a:t>Carmen Caballero Urbano Maria de la Sierra Pérez Ropero</a:t>
            </a:r>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CEA629F7-83FF-4201-A217-7D9E2A7B262B}"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smtClean="0">
                <a:solidFill>
                  <a:schemeClr val="tx2">
                    <a:shade val="90000"/>
                  </a:schemeClr>
                </a:solidFill>
              </a:defRPr>
            </a:lvl1pPr>
          </a:lstStyle>
          <a:p>
            <a:pPr>
              <a:defRPr/>
            </a:pPr>
            <a:fld id="{7E07C8DE-D519-486E-9250-44624A3A2888}" type="datetime1">
              <a:rPr lang="es-ES"/>
              <a:pPr>
                <a:defRPr/>
              </a:pPr>
              <a:t>27/05/2009</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smtClean="0">
                <a:solidFill>
                  <a:schemeClr val="tx2">
                    <a:shade val="90000"/>
                  </a:schemeClr>
                </a:solidFill>
              </a:defRPr>
            </a:lvl1pPr>
          </a:lstStyle>
          <a:p>
            <a:pPr>
              <a:defRPr/>
            </a:pPr>
            <a:r>
              <a:rPr lang="es-ES"/>
              <a:t>Carmen Caballero Urbano Maria de la Sierra Pérez Ropero</a:t>
            </a:r>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defRPr>
            </a:lvl1pPr>
          </a:lstStyle>
          <a:p>
            <a:pPr>
              <a:defRPr/>
            </a:pPr>
            <a:fld id="{B50D65E0-62A7-4E46-B4A9-A49E7002E538}"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75" r:id="rId1"/>
    <p:sldLayoutId id="2147483867" r:id="rId2"/>
    <p:sldLayoutId id="2147483876" r:id="rId3"/>
    <p:sldLayoutId id="2147483868" r:id="rId4"/>
    <p:sldLayoutId id="2147483869" r:id="rId5"/>
    <p:sldLayoutId id="2147483870" r:id="rId6"/>
    <p:sldLayoutId id="2147483871" r:id="rId7"/>
    <p:sldLayoutId id="2147483872" r:id="rId8"/>
    <p:sldLayoutId id="2147483877" r:id="rId9"/>
    <p:sldLayoutId id="2147483873" r:id="rId10"/>
    <p:sldLayoutId id="2147483874" r:id="rId11"/>
  </p:sldLayoutIdLst>
  <p:hf hd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4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642910" y="1928802"/>
            <a:ext cx="5286381" cy="3143271"/>
          </a:xfrm>
        </p:spPr>
        <p:txBody>
          <a:bodyPr>
            <a:normAutofit/>
          </a:bodyPr>
          <a:lstStyle/>
          <a:p>
            <a:pPr fontAlgn="auto">
              <a:spcAft>
                <a:spcPts val="0"/>
              </a:spcAft>
              <a:defRPr/>
            </a:pPr>
            <a:r>
              <a:rPr lang="es-ES" sz="3200" dirty="0" smtClean="0">
                <a:ln>
                  <a:solidFill>
                    <a:schemeClr val="bg1"/>
                  </a:solidFill>
                </a:ln>
                <a:solidFill>
                  <a:srgbClr val="009900"/>
                </a:solidFill>
                <a:effectLst>
                  <a:outerShdw blurRad="38100" dist="25400" dir="5400000" algn="tl" rotWithShape="0">
                    <a:srgbClr val="000000">
                      <a:alpha val="43000"/>
                    </a:srgbClr>
                  </a:outerShdw>
                  <a:reflection blurRad="6350" stA="55000" endA="300" endPos="45500" dir="5400000" sy="-100000" algn="bl" rotWithShape="0"/>
                </a:effectLst>
                <a:latin typeface="Elephant" pitchFamily="18" charset="0"/>
              </a:rPr>
              <a:t>TRABAJO SOBRE LOS ASPECTOS ESTRUCTURALES DE LA EMPRESA</a:t>
            </a:r>
            <a:br>
              <a:rPr lang="es-ES" sz="3200" dirty="0" smtClean="0">
                <a:ln>
                  <a:solidFill>
                    <a:schemeClr val="bg1"/>
                  </a:solidFill>
                </a:ln>
                <a:solidFill>
                  <a:srgbClr val="009900"/>
                </a:solidFill>
                <a:effectLst>
                  <a:outerShdw blurRad="38100" dist="25400" dir="5400000" algn="tl" rotWithShape="0">
                    <a:srgbClr val="000000">
                      <a:alpha val="43000"/>
                    </a:srgbClr>
                  </a:outerShdw>
                  <a:reflection blurRad="6350" stA="55000" endA="300" endPos="45500" dir="5400000" sy="-100000" algn="bl" rotWithShape="0"/>
                </a:effectLst>
                <a:latin typeface="Elephant" pitchFamily="18" charset="0"/>
              </a:rPr>
            </a:br>
            <a:r>
              <a:rPr lang="es-ES" sz="3200" dirty="0" smtClean="0">
                <a:ln>
                  <a:solidFill>
                    <a:schemeClr val="bg1"/>
                  </a:solidFill>
                </a:ln>
                <a:solidFill>
                  <a:srgbClr val="009900"/>
                </a:solidFill>
                <a:effectLst>
                  <a:outerShdw blurRad="38100" dist="25400" dir="5400000" algn="tl" rotWithShape="0">
                    <a:srgbClr val="000000">
                      <a:alpha val="43000"/>
                    </a:srgbClr>
                  </a:outerShdw>
                  <a:reflection blurRad="6350" stA="55000" endA="300" endPos="45500" dir="5400000" sy="-100000" algn="bl" rotWithShape="0"/>
                </a:effectLst>
                <a:latin typeface="Elephant" pitchFamily="18" charset="0"/>
              </a:rPr>
              <a:t> </a:t>
            </a:r>
            <a:br>
              <a:rPr lang="es-ES" sz="3200" dirty="0" smtClean="0">
                <a:ln>
                  <a:solidFill>
                    <a:schemeClr val="bg1"/>
                  </a:solidFill>
                </a:ln>
                <a:solidFill>
                  <a:srgbClr val="009900"/>
                </a:solidFill>
                <a:effectLst>
                  <a:outerShdw blurRad="38100" dist="25400" dir="5400000" algn="tl" rotWithShape="0">
                    <a:srgbClr val="000000">
                      <a:alpha val="43000"/>
                    </a:srgbClr>
                  </a:outerShdw>
                  <a:reflection blurRad="6350" stA="55000" endA="300" endPos="45500" dir="5400000" sy="-100000" algn="bl" rotWithShape="0"/>
                </a:effectLst>
                <a:latin typeface="Elephant" pitchFamily="18" charset="0"/>
              </a:rPr>
            </a:br>
            <a:r>
              <a:rPr lang="es-ES" sz="4000" dirty="0" smtClean="0">
                <a:ln>
                  <a:solidFill>
                    <a:schemeClr val="bg1"/>
                  </a:solidFill>
                </a:ln>
                <a:solidFill>
                  <a:srgbClr val="CCFF33"/>
                </a:solidFill>
                <a:effectLst>
                  <a:outerShdw blurRad="38100" dist="25400" dir="5400000" algn="tl" rotWithShape="0">
                    <a:srgbClr val="000000">
                      <a:alpha val="43000"/>
                    </a:srgbClr>
                  </a:outerShdw>
                  <a:reflection blurRad="6350" stA="55000" endA="300" endPos="45500" dir="5400000" sy="-100000" algn="bl" rotWithShape="0"/>
                </a:effectLst>
                <a:latin typeface="Elephant" pitchFamily="18" charset="0"/>
              </a:rPr>
              <a:t>Hnos. Narváez, S.L.</a:t>
            </a:r>
          </a:p>
        </p:txBody>
      </p:sp>
      <p:sp>
        <p:nvSpPr>
          <p:cNvPr id="5123" name="2 Subtítulo"/>
          <p:cNvSpPr>
            <a:spLocks noGrp="1"/>
          </p:cNvSpPr>
          <p:nvPr>
            <p:ph type="subTitle" idx="1"/>
          </p:nvPr>
        </p:nvSpPr>
        <p:spPr>
          <a:xfrm>
            <a:off x="642938" y="357188"/>
            <a:ext cx="8072437" cy="785812"/>
          </a:xfrm>
        </p:spPr>
        <p:txBody>
          <a:bodyPr/>
          <a:lstStyle/>
          <a:p>
            <a:pPr marR="0">
              <a:buFont typeface="Arial" charset="0"/>
              <a:buNone/>
            </a:pPr>
            <a:endParaRPr lang="es-ES" dirty="0" smtClean="0"/>
          </a:p>
        </p:txBody>
      </p:sp>
      <p:sp>
        <p:nvSpPr>
          <p:cNvPr id="8" name="7 Marcador de pie de página"/>
          <p:cNvSpPr>
            <a:spLocks noGrp="1"/>
          </p:cNvSpPr>
          <p:nvPr>
            <p:ph type="ftr" sz="quarter" idx="11"/>
          </p:nvPr>
        </p:nvSpPr>
        <p:spPr/>
        <p:txBody>
          <a:bodyPr/>
          <a:lstStyle/>
          <a:p>
            <a:pPr>
              <a:defRPr/>
            </a:pPr>
            <a:r>
              <a:rPr lang="es-ES" dirty="0"/>
              <a:t>Carmen Caballero Urbano</a:t>
            </a:r>
          </a:p>
          <a:p>
            <a:pPr>
              <a:defRPr/>
            </a:pPr>
            <a:r>
              <a:rPr lang="es-ES" dirty="0"/>
              <a:t> María de la Sierra Pérez Ropero</a:t>
            </a:r>
          </a:p>
        </p:txBody>
      </p:sp>
      <p:sp>
        <p:nvSpPr>
          <p:cNvPr id="7" name="6 Marcador de número de diapositiva"/>
          <p:cNvSpPr>
            <a:spLocks noGrp="1"/>
          </p:cNvSpPr>
          <p:nvPr>
            <p:ph type="sldNum" sz="quarter" idx="12"/>
          </p:nvPr>
        </p:nvSpPr>
        <p:spPr/>
        <p:txBody>
          <a:bodyPr/>
          <a:lstStyle/>
          <a:p>
            <a:pPr>
              <a:defRPr/>
            </a:pPr>
            <a:fld id="{849365F7-81EF-48B9-A8F4-AE31D28C6C81}" type="slidenum">
              <a:rPr lang="es-ES"/>
              <a:pPr>
                <a:defRPr/>
              </a:pPr>
              <a:t>1</a:t>
            </a:fld>
            <a:endParaRPr lang="es-ES"/>
          </a:p>
        </p:txBody>
      </p:sp>
      <p:sp>
        <p:nvSpPr>
          <p:cNvPr id="9" name="8 Redondear rectángulo de esquina diagonal"/>
          <p:cNvSpPr/>
          <p:nvPr/>
        </p:nvSpPr>
        <p:spPr>
          <a:xfrm>
            <a:off x="1143000" y="357167"/>
            <a:ext cx="1928802" cy="500066"/>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ANÁLISIS DESCRIPTIVO</a:t>
            </a:r>
            <a:r>
              <a:rPr lang="es-ES" dirty="0"/>
              <a:t> </a:t>
            </a:r>
          </a:p>
        </p:txBody>
      </p:sp>
      <p:sp>
        <p:nvSpPr>
          <p:cNvPr id="11" name="10 Redondear rectángulo de esquina diagonal"/>
          <p:cNvSpPr/>
          <p:nvPr/>
        </p:nvSpPr>
        <p:spPr>
          <a:xfrm>
            <a:off x="3714750" y="357167"/>
            <a:ext cx="2143134" cy="500066"/>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ELEMENTOS </a:t>
            </a:r>
            <a:r>
              <a:rPr lang="es-ES" b="1" dirty="0" smtClean="0"/>
              <a:t>ESTRUCTURALES</a:t>
            </a:r>
            <a:endParaRPr lang="es-ES" b="1" dirty="0"/>
          </a:p>
        </p:txBody>
      </p:sp>
      <p:sp>
        <p:nvSpPr>
          <p:cNvPr id="12" name="11 Redondear rectángulo de esquina diagonal"/>
          <p:cNvSpPr/>
          <p:nvPr/>
        </p:nvSpPr>
        <p:spPr>
          <a:xfrm>
            <a:off x="6286500" y="357167"/>
            <a:ext cx="2071714" cy="500065"/>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FACTORES DE CONTINGENCIA</a:t>
            </a:r>
          </a:p>
        </p:txBody>
      </p:sp>
      <p:sp>
        <p:nvSpPr>
          <p:cNvPr id="10" name="9 Proceso alternativo"/>
          <p:cNvSpPr/>
          <p:nvPr/>
        </p:nvSpPr>
        <p:spPr>
          <a:xfrm>
            <a:off x="428596" y="1714488"/>
            <a:ext cx="5857916" cy="3714776"/>
          </a:xfrm>
          <a:prstGeom prst="flowChartAlternateProcess">
            <a:avLst/>
          </a:prstGeom>
          <a:noFill/>
          <a:ln>
            <a:solidFill>
              <a:srgbClr val="CCFF6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704866"/>
          </a:xfrm>
        </p:spPr>
        <p:txBody>
          <a:bodyPr/>
          <a:lstStyle/>
          <a:p>
            <a:pPr algn="ctr"/>
            <a:r>
              <a:rPr lang="es-ES" sz="3600" b="1" u="sng" dirty="0" smtClean="0">
                <a:latin typeface="Arial" pitchFamily="34" charset="0"/>
                <a:cs typeface="Arial" pitchFamily="34" charset="0"/>
              </a:rPr>
              <a:t>4ª FASE</a:t>
            </a:r>
            <a:endParaRPr lang="es-ES" sz="3600" b="1" u="sng" dirty="0">
              <a:latin typeface="Arial" pitchFamily="34" charset="0"/>
              <a:cs typeface="Arial" pitchFamily="34" charset="0"/>
            </a:endParaRPr>
          </a:p>
        </p:txBody>
      </p:sp>
      <p:sp>
        <p:nvSpPr>
          <p:cNvPr id="3" name="2 Marcador de contenido"/>
          <p:cNvSpPr>
            <a:spLocks noGrp="1"/>
          </p:cNvSpPr>
          <p:nvPr>
            <p:ph idx="1"/>
          </p:nvPr>
        </p:nvSpPr>
        <p:spPr/>
        <p:txBody>
          <a:bodyPr/>
          <a:lstStyle/>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EMBALAJE:</a:t>
            </a:r>
            <a:endParaRPr lang="es-ES" sz="1800" b="1" dirty="0">
              <a:solidFill>
                <a:srgbClr val="0000CC"/>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10</a:t>
            </a:fld>
            <a:endParaRPr lang="es-ES"/>
          </a:p>
        </p:txBody>
      </p:sp>
      <p:sp>
        <p:nvSpPr>
          <p:cNvPr id="6" name="5 CuadroTexto"/>
          <p:cNvSpPr txBox="1"/>
          <p:nvPr/>
        </p:nvSpPr>
        <p:spPr>
          <a:xfrm>
            <a:off x="928662" y="2643182"/>
            <a:ext cx="3857652" cy="1477328"/>
          </a:xfrm>
          <a:prstGeom prst="rect">
            <a:avLst/>
          </a:prstGeom>
          <a:noFill/>
        </p:spPr>
        <p:txBody>
          <a:bodyPr wrap="square" rtlCol="0">
            <a:spAutoFit/>
          </a:bodyPr>
          <a:lstStyle/>
          <a:p>
            <a:r>
              <a:rPr lang="es-ES" dirty="0" smtClean="0"/>
              <a:t>Proceso de gran relevancia ya que su buena ejecución conlleva que el futuro comprador reciba el producto en el estado de conservación que requiere el cliente.</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229600" cy="561990"/>
          </a:xfrm>
        </p:spPr>
        <p:txBody>
          <a:bodyPr/>
          <a:lstStyle/>
          <a:p>
            <a:pPr algn="ctr"/>
            <a:r>
              <a:rPr lang="es-ES" sz="3600" b="1" u="sng" dirty="0" smtClean="0">
                <a:latin typeface="Arial" pitchFamily="34" charset="0"/>
                <a:cs typeface="Arial" pitchFamily="34" charset="0"/>
              </a:rPr>
              <a:t>5ª FASE</a:t>
            </a:r>
            <a:endParaRPr lang="es-ES" sz="3600" b="1" u="sng" dirty="0">
              <a:latin typeface="Arial" pitchFamily="34" charset="0"/>
              <a:cs typeface="Arial" pitchFamily="34" charset="0"/>
            </a:endParaRPr>
          </a:p>
        </p:txBody>
      </p:sp>
      <p:sp>
        <p:nvSpPr>
          <p:cNvPr id="3" name="2 Marcador de contenido"/>
          <p:cNvSpPr>
            <a:spLocks noGrp="1"/>
          </p:cNvSpPr>
          <p:nvPr>
            <p:ph idx="1"/>
          </p:nvPr>
        </p:nvSpPr>
        <p:spPr/>
        <p:txBody>
          <a:bodyPr/>
          <a:lstStyle/>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DISTRIBUCIÓN:</a:t>
            </a:r>
          </a:p>
          <a:p>
            <a:pPr>
              <a:buClr>
                <a:srgbClr val="0000CC"/>
              </a:buClr>
              <a:buNone/>
            </a:pPr>
            <a:endParaRPr lang="es-ES" sz="1800" b="1" dirty="0">
              <a:solidFill>
                <a:srgbClr val="0000CC"/>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11</a:t>
            </a:fld>
            <a:endParaRPr lang="es-ES"/>
          </a:p>
        </p:txBody>
      </p:sp>
      <p:sp>
        <p:nvSpPr>
          <p:cNvPr id="6" name="5 CuadroTexto"/>
          <p:cNvSpPr txBox="1"/>
          <p:nvPr/>
        </p:nvSpPr>
        <p:spPr>
          <a:xfrm>
            <a:off x="857224" y="2428868"/>
            <a:ext cx="3071834" cy="1477328"/>
          </a:xfrm>
          <a:prstGeom prst="rect">
            <a:avLst/>
          </a:prstGeom>
          <a:noFill/>
        </p:spPr>
        <p:txBody>
          <a:bodyPr wrap="square" rtlCol="0">
            <a:spAutoFit/>
          </a:bodyPr>
          <a:lstStyle/>
          <a:p>
            <a:r>
              <a:rPr lang="es-ES" dirty="0" smtClean="0"/>
              <a:t>Esta es la fase en la que la empresa entrega el producto al cliente, permitiendo así dar por finalizado el proceso.</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4643470" cy="1428760"/>
          </a:xfrm>
          <a:effectLst>
            <a:outerShdw blurRad="50800" dist="38100" dir="5400000" algn="t" rotWithShape="0">
              <a:prstClr val="black">
                <a:alpha val="40000"/>
              </a:prstClr>
            </a:outerShdw>
          </a:effectLst>
        </p:spPr>
        <p:txBody>
          <a:bodyPr/>
          <a:lstStyle/>
          <a:p>
            <a:r>
              <a:rPr lang="es-ES" sz="4400" dirty="0" smtClean="0"/>
              <a:t>CARACTERÍSTICAS GENÉRICAS </a:t>
            </a:r>
            <a:endParaRPr lang="es-ES" sz="4400" dirty="0"/>
          </a:p>
        </p:txBody>
      </p:sp>
      <p:sp>
        <p:nvSpPr>
          <p:cNvPr id="3" name="2 Marcador de contenido"/>
          <p:cNvSpPr>
            <a:spLocks noGrp="1"/>
          </p:cNvSpPr>
          <p:nvPr>
            <p:ph idx="1"/>
          </p:nvPr>
        </p:nvSpPr>
        <p:spPr>
          <a:xfrm>
            <a:off x="428596" y="1935163"/>
            <a:ext cx="8258204" cy="4389437"/>
          </a:xfrm>
        </p:spPr>
        <p:txBody>
          <a:bodyPr/>
          <a:lstStyle/>
          <a:p>
            <a:pPr algn="just">
              <a:buNone/>
            </a:pPr>
            <a:r>
              <a:rPr lang="es-ES" sz="1800" dirty="0" smtClean="0">
                <a:latin typeface="Arial" pitchFamily="34" charset="0"/>
                <a:cs typeface="Arial" pitchFamily="34" charset="0"/>
              </a:rPr>
              <a:t>    Empresa del mundo de la madera enclavada en el sector secundario que por su facturación anual y numero de empleados podríamos decir que estamos hablando de una pequeña empresa familiar. En la cual, su estrategia competitiva se basa en la versatilidad de productos siendo uno de sus objetivo ofrecer al mercado una amplia gama de artículos, consiguiendo hacerse con una cartera de clientes muy distintos entre si, por lo cual le da  a la organización un amplio margen de posibilidades de establecerse en distintos ramos del sector del mueble.</a:t>
            </a:r>
          </a:p>
          <a:p>
            <a:pPr algn="just">
              <a:buNone/>
            </a:pPr>
            <a:r>
              <a:rPr lang="es-ES" sz="1800" dirty="0" smtClean="0">
                <a:latin typeface="Arial" pitchFamily="34" charset="0"/>
                <a:cs typeface="Arial" pitchFamily="34" charset="0"/>
              </a:rPr>
              <a:t>    En la actualidad  el mundo del sector del mueble se ve asfixiado por la crisis de la construcción, motor imprescindible para el progreso de este tipo de empresas, por lo cual esta sociedad se ha visto obligada a ampliar mercados fuera de ámbito nacional, en el cual su competitividad es mas substancial que en el entorno que se desarrollaba.</a:t>
            </a:r>
          </a:p>
          <a:p>
            <a:pPr algn="just">
              <a:buNone/>
            </a:pPr>
            <a:endParaRPr lang="es-ES" sz="1800" dirty="0" smtClean="0">
              <a:latin typeface="Arial" pitchFamily="34" charset="0"/>
              <a:cs typeface="Arial" pitchFamily="34" charset="0"/>
            </a:endParaRPr>
          </a:p>
          <a:p>
            <a:pPr algn="just">
              <a:buNone/>
            </a:pPr>
            <a:endParaRPr lang="es-ES" sz="1800" dirty="0" smtClean="0">
              <a:latin typeface="Arial" pitchFamily="34" charset="0"/>
              <a:cs typeface="Arial" pitchFamily="34" charset="0"/>
            </a:endParaRPr>
          </a:p>
          <a:p>
            <a:pPr algn="just">
              <a:buNone/>
            </a:pPr>
            <a:endParaRPr lang="es-ES" sz="18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a:t>
            </a:r>
          </a:p>
          <a:p>
            <a:pPr>
              <a:defRPr/>
            </a:pPr>
            <a:r>
              <a:rPr lang="es-ES" dirty="0" smtClean="0"/>
              <a:t> María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13</a:t>
            </a:fld>
            <a:endParaRPr lang="es-ES"/>
          </a:p>
        </p:txBody>
      </p:sp>
      <p:sp>
        <p:nvSpPr>
          <p:cNvPr id="25" name="24 Proceso alternativo"/>
          <p:cNvSpPr/>
          <p:nvPr/>
        </p:nvSpPr>
        <p:spPr>
          <a:xfrm>
            <a:off x="2143108" y="3929066"/>
            <a:ext cx="5214974" cy="2000264"/>
          </a:xfrm>
          <a:prstGeom prst="flowChartAlternateProcess">
            <a:avLst/>
          </a:prstGeom>
          <a:solidFill>
            <a:srgbClr val="FFFF66"/>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Proceso alternativo"/>
          <p:cNvSpPr/>
          <p:nvPr/>
        </p:nvSpPr>
        <p:spPr>
          <a:xfrm>
            <a:off x="4857752" y="571480"/>
            <a:ext cx="3929090" cy="3143272"/>
          </a:xfrm>
          <a:prstGeom prst="flowChartAlternateProcess">
            <a:avLst/>
          </a:prstGeom>
          <a:solidFill>
            <a:srgbClr val="FFFF66"/>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27 CuadroTexto"/>
          <p:cNvSpPr txBox="1"/>
          <p:nvPr/>
        </p:nvSpPr>
        <p:spPr>
          <a:xfrm>
            <a:off x="5143504" y="857232"/>
            <a:ext cx="3357586" cy="2585323"/>
          </a:xfrm>
          <a:prstGeom prst="rect">
            <a:avLst/>
          </a:prstGeom>
          <a:noFill/>
        </p:spPr>
        <p:txBody>
          <a:bodyPr wrap="square" rtlCol="0">
            <a:spAutoFit/>
          </a:bodyPr>
          <a:lstStyle/>
          <a:p>
            <a:pPr algn="ctr"/>
            <a:r>
              <a:rPr lang="es-ES" b="1" u="sng" dirty="0" smtClean="0">
                <a:solidFill>
                  <a:srgbClr val="FF0000"/>
                </a:solidFill>
              </a:rPr>
              <a:t>VISIÓN</a:t>
            </a:r>
          </a:p>
          <a:p>
            <a:pPr algn="just"/>
            <a:r>
              <a:rPr lang="es-ES" sz="1600" b="1" dirty="0" smtClean="0"/>
              <a:t>Conseguir que  seamos una empresa líder en el sector del mueble, tratando así de ampliar nuestra cartera de clientes aun más, de manera que tanto los proveedores como nuestros trabajadores se sientan orgullosos de todo el trabajo realizado. </a:t>
            </a:r>
            <a:endParaRPr lang="es-ES" sz="1600" b="1" dirty="0"/>
          </a:p>
        </p:txBody>
      </p:sp>
      <p:sp>
        <p:nvSpPr>
          <p:cNvPr id="30" name="29 CuadroTexto"/>
          <p:cNvSpPr txBox="1"/>
          <p:nvPr/>
        </p:nvSpPr>
        <p:spPr>
          <a:xfrm>
            <a:off x="2357422" y="4143380"/>
            <a:ext cx="4786346" cy="1846659"/>
          </a:xfrm>
          <a:prstGeom prst="rect">
            <a:avLst/>
          </a:prstGeom>
          <a:noFill/>
        </p:spPr>
        <p:txBody>
          <a:bodyPr wrap="square" rtlCol="0">
            <a:spAutoFit/>
          </a:bodyPr>
          <a:lstStyle/>
          <a:p>
            <a:pPr algn="ctr"/>
            <a:r>
              <a:rPr lang="es-ES" b="1" u="sng" dirty="0" smtClean="0">
                <a:solidFill>
                  <a:srgbClr val="FF0000"/>
                </a:solidFill>
              </a:rPr>
              <a:t>OBJETIVOS</a:t>
            </a:r>
          </a:p>
          <a:p>
            <a:pPr algn="just"/>
            <a:r>
              <a:rPr lang="es-ES" sz="1600" b="1" dirty="0" smtClean="0"/>
              <a:t>En la actualidad  la organización trata de ampliar sus beneficios, para intentar que la actual crisis que esta atravesando el sector de la madera, como tantos otros, no provoque el cierre de la sociedad.</a:t>
            </a:r>
          </a:p>
          <a:p>
            <a:pPr algn="just"/>
            <a:endParaRPr lang="es-ES" sz="1600" dirty="0">
              <a:solidFill>
                <a:srgbClr val="FF0000"/>
              </a:solidFill>
            </a:endParaRPr>
          </a:p>
        </p:txBody>
      </p:sp>
      <p:sp>
        <p:nvSpPr>
          <p:cNvPr id="29" name="28 Proceso alternativo"/>
          <p:cNvSpPr/>
          <p:nvPr/>
        </p:nvSpPr>
        <p:spPr>
          <a:xfrm>
            <a:off x="571472" y="571480"/>
            <a:ext cx="3786214" cy="3143272"/>
          </a:xfrm>
          <a:prstGeom prst="flowChartAlternateProcess">
            <a:avLst/>
          </a:prstGeom>
          <a:solidFill>
            <a:srgbClr val="FFFF66"/>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u="sng" dirty="0" smtClean="0">
                <a:solidFill>
                  <a:srgbClr val="FF6600"/>
                </a:solidFill>
                <a:latin typeface="Arial" pitchFamily="34" charset="0"/>
                <a:cs typeface="Arial" pitchFamily="34" charset="0"/>
              </a:rPr>
              <a:t>MISIÓN</a:t>
            </a:r>
          </a:p>
          <a:p>
            <a:pPr algn="just"/>
            <a:r>
              <a:rPr lang="es-ES" sz="1600" b="1" dirty="0" smtClean="0">
                <a:solidFill>
                  <a:schemeClr val="tx1"/>
                </a:solidFill>
                <a:latin typeface="Arial" pitchFamily="34" charset="0"/>
                <a:cs typeface="Arial" pitchFamily="34" charset="0"/>
              </a:rPr>
              <a:t>Satisfacer las necesidades de los clientes, además de proporcionar los mas altos estándares de calidad y profesionalismo, con unos precios competitivos que permitan crecimientos. También pretenden mantener un ambiente de trabajo en equipo, limpio, ordenado, seguro y con profundo  sentido del respeto.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14</a:t>
            </a:fld>
            <a:endParaRPr lang="es-ES"/>
          </a:p>
        </p:txBody>
      </p:sp>
      <p:sp>
        <p:nvSpPr>
          <p:cNvPr id="6" name="5 CuadroTexto"/>
          <p:cNvSpPr txBox="1"/>
          <p:nvPr/>
        </p:nvSpPr>
        <p:spPr>
          <a:xfrm>
            <a:off x="785786" y="642918"/>
            <a:ext cx="7500990" cy="646331"/>
          </a:xfrm>
          <a:prstGeom prst="rect">
            <a:avLst/>
          </a:prstGeom>
          <a:noFill/>
        </p:spPr>
        <p:txBody>
          <a:bodyPr wrap="square" rtlCol="0">
            <a:spAutoFit/>
          </a:bodyPr>
          <a:lstStyle/>
          <a:p>
            <a:pPr algn="ctr"/>
            <a:r>
              <a:rPr lang="es-ES" sz="3600" b="1" u="dbl" dirty="0" smtClean="0">
                <a:effectLst>
                  <a:outerShdw blurRad="60007" dist="200025" dir="15000000" sy="30000" kx="-1800000" algn="bl" rotWithShape="0">
                    <a:prstClr val="black">
                      <a:alpha val="32000"/>
                    </a:prstClr>
                  </a:outerShdw>
                </a:effectLst>
                <a:latin typeface="+mj-lt"/>
              </a:rPr>
              <a:t>ELEMENTOS</a:t>
            </a:r>
            <a:r>
              <a:rPr lang="es-ES" sz="3600" b="1" u="dbl" dirty="0" smtClean="0">
                <a:effectLst>
                  <a:outerShdw blurRad="60007" dist="310007" dir="7680000" sy="30000" kx="1300200" algn="ctr" rotWithShape="0">
                    <a:prstClr val="black">
                      <a:alpha val="32000"/>
                    </a:prstClr>
                  </a:outerShdw>
                </a:effectLst>
                <a:latin typeface="+mj-lt"/>
              </a:rPr>
              <a:t> ESTRUCTURALES</a:t>
            </a:r>
            <a:endParaRPr lang="es-ES" sz="3600" b="1" u="dbl" dirty="0">
              <a:effectLst>
                <a:outerShdw blurRad="60007" dist="310007" dir="7680000" sy="30000" kx="1300200" algn="ctr" rotWithShape="0">
                  <a:prstClr val="black">
                    <a:alpha val="32000"/>
                  </a:prstClr>
                </a:outerShdw>
              </a:effectLst>
              <a:latin typeface="+mj-lt"/>
            </a:endParaRPr>
          </a:p>
        </p:txBody>
      </p:sp>
      <p:sp>
        <p:nvSpPr>
          <p:cNvPr id="8" name="7 CuadroTexto"/>
          <p:cNvSpPr txBox="1"/>
          <p:nvPr/>
        </p:nvSpPr>
        <p:spPr>
          <a:xfrm>
            <a:off x="857224" y="1571612"/>
            <a:ext cx="7358114" cy="4524315"/>
          </a:xfrm>
          <a:prstGeom prst="rect">
            <a:avLst/>
          </a:prstGeom>
          <a:noFill/>
        </p:spPr>
        <p:txBody>
          <a:bodyPr wrap="square" rtlCol="0">
            <a:spAutoFit/>
          </a:bodyPr>
          <a:lstStyle/>
          <a:p>
            <a:endParaRPr lang="es-ES" sz="2400" dirty="0" smtClean="0">
              <a:ln>
                <a:solidFill>
                  <a:srgbClr val="008000"/>
                </a:solidFill>
              </a:ln>
            </a:endParaRPr>
          </a:p>
          <a:p>
            <a:pPr>
              <a:buFontTx/>
              <a:buChar char="-"/>
            </a:pPr>
            <a:r>
              <a:rPr lang="es-ES" sz="2400" dirty="0" smtClean="0">
                <a:ln>
                  <a:solidFill>
                    <a:srgbClr val="008000"/>
                  </a:solidFill>
                </a:ln>
              </a:rPr>
              <a:t> ORGANIGRAMA. </a:t>
            </a:r>
          </a:p>
          <a:p>
            <a:pPr>
              <a:buFontTx/>
              <a:buChar char="-"/>
            </a:pPr>
            <a:r>
              <a:rPr lang="es-ES" sz="2400" dirty="0" smtClean="0">
                <a:ln>
                  <a:solidFill>
                    <a:srgbClr val="008000"/>
                  </a:solidFill>
                </a:ln>
              </a:rPr>
              <a:t> ANALISIS DE LA ESTRUCTURA FORMAL DE LA       ORGANIZACIÓN.</a:t>
            </a:r>
          </a:p>
          <a:p>
            <a:pPr>
              <a:buFontTx/>
              <a:buChar char="-"/>
            </a:pPr>
            <a:r>
              <a:rPr lang="es-ES" sz="2400" dirty="0" smtClean="0">
                <a:ln>
                  <a:solidFill>
                    <a:srgbClr val="008000"/>
                  </a:solidFill>
                </a:ln>
              </a:rPr>
              <a:t> MANUAL DE ORGANIZACIÓN DE PUESTOS. </a:t>
            </a:r>
          </a:p>
          <a:p>
            <a:pPr>
              <a:buFontTx/>
              <a:buChar char="-"/>
            </a:pPr>
            <a:r>
              <a:rPr lang="es-ES" sz="2400" dirty="0" smtClean="0">
                <a:ln>
                  <a:solidFill>
                    <a:srgbClr val="008000"/>
                  </a:solidFill>
                </a:ln>
              </a:rPr>
              <a:t> ESPECIALIZACIÓN DE PUESTOS.</a:t>
            </a:r>
          </a:p>
          <a:p>
            <a:r>
              <a:rPr lang="es-ES" sz="2400" dirty="0" smtClean="0">
                <a:ln>
                  <a:solidFill>
                    <a:srgbClr val="008000"/>
                  </a:solidFill>
                </a:ln>
              </a:rPr>
              <a:t>- ORGANIGRAFO.</a:t>
            </a:r>
          </a:p>
          <a:p>
            <a:pPr>
              <a:buFontTx/>
              <a:buChar char="-"/>
            </a:pPr>
            <a:r>
              <a:rPr lang="es-ES" sz="2400" dirty="0" smtClean="0">
                <a:ln>
                  <a:solidFill>
                    <a:srgbClr val="008000"/>
                  </a:solidFill>
                </a:ln>
              </a:rPr>
              <a:t> MAPA DE PROCESOS.</a:t>
            </a:r>
          </a:p>
          <a:p>
            <a:pPr>
              <a:buFontTx/>
              <a:buChar char="-"/>
            </a:pPr>
            <a:r>
              <a:rPr lang="es-ES" sz="2400" dirty="0" smtClean="0">
                <a:ln>
                  <a:solidFill>
                    <a:srgbClr val="008000"/>
                  </a:solidFill>
                </a:ln>
              </a:rPr>
              <a:t> ANALISIS DE LA CULTURA Y LOS VALORES DE   LA ORGANIZACIÓN.</a:t>
            </a:r>
          </a:p>
          <a:p>
            <a:pPr>
              <a:buFontTx/>
              <a:buChar char="-"/>
            </a:pPr>
            <a:r>
              <a:rPr lang="es-ES" sz="2400" dirty="0" smtClean="0">
                <a:ln>
                  <a:solidFill>
                    <a:srgbClr val="008000"/>
                  </a:solidFill>
                </a:ln>
              </a:rPr>
              <a:t>DISEÑO EN TREBOL: OUTSOURCING.</a:t>
            </a:r>
          </a:p>
          <a:p>
            <a:endParaRPr lang="es-ES" sz="24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a:xfrm>
            <a:off x="428625" y="285750"/>
            <a:ext cx="8229600" cy="1143000"/>
          </a:xfrm>
        </p:spPr>
        <p:txBody>
          <a:bodyPr/>
          <a:lstStyle/>
          <a:p>
            <a:pPr algn="ctr"/>
            <a:r>
              <a:rPr lang="es-ES" sz="4400" b="1" dirty="0" smtClean="0"/>
              <a:t>ORGANIGRAMA</a:t>
            </a:r>
          </a:p>
        </p:txBody>
      </p:sp>
      <p:sp>
        <p:nvSpPr>
          <p:cNvPr id="4" name="3 Marcador de pie de página"/>
          <p:cNvSpPr>
            <a:spLocks noGrp="1"/>
          </p:cNvSpPr>
          <p:nvPr>
            <p:ph type="ftr" sz="quarter" idx="11"/>
          </p:nvPr>
        </p:nvSpPr>
        <p:spPr/>
        <p:txBody>
          <a:bodyPr/>
          <a:lstStyle/>
          <a:p>
            <a:pPr>
              <a:defRPr/>
            </a:pPr>
            <a:r>
              <a:rPr lang="es-ES" dirty="0"/>
              <a:t>Carmen Caballero Urbano </a:t>
            </a:r>
          </a:p>
          <a:p>
            <a:pPr>
              <a:defRPr/>
            </a:pPr>
            <a:r>
              <a:rPr lang="es-ES" dirty="0"/>
              <a:t>María de la Sierra Pérez Ropero</a:t>
            </a:r>
          </a:p>
        </p:txBody>
      </p:sp>
      <p:sp>
        <p:nvSpPr>
          <p:cNvPr id="5" name="4 Marcador de número de diapositiva"/>
          <p:cNvSpPr>
            <a:spLocks noGrp="1"/>
          </p:cNvSpPr>
          <p:nvPr>
            <p:ph type="sldNum" sz="quarter" idx="12"/>
          </p:nvPr>
        </p:nvSpPr>
        <p:spPr/>
        <p:txBody>
          <a:bodyPr/>
          <a:lstStyle/>
          <a:p>
            <a:pPr>
              <a:defRPr/>
            </a:pPr>
            <a:fld id="{9ABA7A7E-661D-4938-88F0-5F8E15D91218}" type="slidenum">
              <a:rPr lang="es-ES"/>
              <a:pPr>
                <a:defRPr/>
              </a:pPr>
              <a:t>15</a:t>
            </a:fld>
            <a:endParaRPr lang="es-ES"/>
          </a:p>
        </p:txBody>
      </p:sp>
      <p:sp>
        <p:nvSpPr>
          <p:cNvPr id="7" name="6 Rectángulo redondeado"/>
          <p:cNvSpPr/>
          <p:nvPr/>
        </p:nvSpPr>
        <p:spPr>
          <a:xfrm>
            <a:off x="3357563" y="1857375"/>
            <a:ext cx="2286000" cy="714375"/>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DIRECTOR GENERAL</a:t>
            </a:r>
          </a:p>
        </p:txBody>
      </p:sp>
      <p:cxnSp>
        <p:nvCxnSpPr>
          <p:cNvPr id="9" name="8 Conector recto"/>
          <p:cNvCxnSpPr/>
          <p:nvPr/>
        </p:nvCxnSpPr>
        <p:spPr>
          <a:xfrm rot="5400000">
            <a:off x="4143375" y="2928938"/>
            <a:ext cx="714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500563" y="2928938"/>
            <a:ext cx="714375" cy="1587"/>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Rectángulo"/>
          <p:cNvSpPr/>
          <p:nvPr/>
        </p:nvSpPr>
        <p:spPr>
          <a:xfrm>
            <a:off x="5214938" y="2714625"/>
            <a:ext cx="2286000"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Administrativo</a:t>
            </a:r>
          </a:p>
        </p:txBody>
      </p:sp>
      <p:cxnSp>
        <p:nvCxnSpPr>
          <p:cNvPr id="16" name="15 Conector recto"/>
          <p:cNvCxnSpPr/>
          <p:nvPr/>
        </p:nvCxnSpPr>
        <p:spPr>
          <a:xfrm rot="10800000">
            <a:off x="1357313" y="3286125"/>
            <a:ext cx="31432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10800000">
            <a:off x="4500563" y="3286125"/>
            <a:ext cx="31432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rot="5400000">
            <a:off x="1179513" y="3463925"/>
            <a:ext cx="35718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5400000">
            <a:off x="4322763" y="3463925"/>
            <a:ext cx="35718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5400000">
            <a:off x="7466013" y="3463925"/>
            <a:ext cx="357188" cy="1587"/>
          </a:xfrm>
          <a:prstGeom prst="line">
            <a:avLst/>
          </a:prstGeom>
        </p:spPr>
        <p:style>
          <a:lnRef idx="1">
            <a:schemeClr val="accent1"/>
          </a:lnRef>
          <a:fillRef idx="0">
            <a:schemeClr val="accent1"/>
          </a:fillRef>
          <a:effectRef idx="0">
            <a:schemeClr val="accent1"/>
          </a:effectRef>
          <a:fontRef idx="minor">
            <a:schemeClr val="tx1"/>
          </a:fontRef>
        </p:style>
      </p:cxnSp>
      <p:sp>
        <p:nvSpPr>
          <p:cNvPr id="26" name="25 Rectángulo redondeado"/>
          <p:cNvSpPr/>
          <p:nvPr/>
        </p:nvSpPr>
        <p:spPr>
          <a:xfrm>
            <a:off x="285750" y="3643313"/>
            <a:ext cx="2071688" cy="500062"/>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DIRECTOR DE COMPRAS</a:t>
            </a:r>
          </a:p>
        </p:txBody>
      </p:sp>
      <p:sp>
        <p:nvSpPr>
          <p:cNvPr id="27" name="26 Rectángulo redondeado"/>
          <p:cNvSpPr/>
          <p:nvPr/>
        </p:nvSpPr>
        <p:spPr>
          <a:xfrm>
            <a:off x="3429000" y="3643313"/>
            <a:ext cx="2143125" cy="500062"/>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DIRECTOR  DE PRODUCCIÓN</a:t>
            </a:r>
          </a:p>
        </p:txBody>
      </p:sp>
      <p:sp>
        <p:nvSpPr>
          <p:cNvPr id="29" name="28 Rectángulo redondeado"/>
          <p:cNvSpPr/>
          <p:nvPr/>
        </p:nvSpPr>
        <p:spPr>
          <a:xfrm>
            <a:off x="6572250" y="3643313"/>
            <a:ext cx="2143125" cy="500062"/>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t>DIRECTOR  DE VENTAS</a:t>
            </a:r>
          </a:p>
        </p:txBody>
      </p:sp>
      <p:cxnSp>
        <p:nvCxnSpPr>
          <p:cNvPr id="32" name="31 Conector recto"/>
          <p:cNvCxnSpPr>
            <a:stCxn id="27" idx="2"/>
          </p:cNvCxnSpPr>
          <p:nvPr/>
        </p:nvCxnSpPr>
        <p:spPr>
          <a:xfrm rot="5400000">
            <a:off x="4321175" y="4322763"/>
            <a:ext cx="357187" cy="1588"/>
          </a:xfrm>
          <a:prstGeom prst="line">
            <a:avLst/>
          </a:prstGeom>
        </p:spPr>
        <p:style>
          <a:lnRef idx="1">
            <a:schemeClr val="accent1"/>
          </a:lnRef>
          <a:fillRef idx="0">
            <a:schemeClr val="accent1"/>
          </a:fillRef>
          <a:effectRef idx="0">
            <a:schemeClr val="accent1"/>
          </a:effectRef>
          <a:fontRef idx="minor">
            <a:schemeClr val="tx1"/>
          </a:fontRef>
        </p:style>
      </p:cxnSp>
      <p:sp>
        <p:nvSpPr>
          <p:cNvPr id="33" name="32 Rectángulo"/>
          <p:cNvSpPr/>
          <p:nvPr/>
        </p:nvSpPr>
        <p:spPr>
          <a:xfrm>
            <a:off x="3571875" y="4429125"/>
            <a:ext cx="1857375"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Jefe de producción</a:t>
            </a:r>
          </a:p>
        </p:txBody>
      </p:sp>
      <p:cxnSp>
        <p:nvCxnSpPr>
          <p:cNvPr id="43" name="42 Conector recto"/>
          <p:cNvCxnSpPr/>
          <p:nvPr/>
        </p:nvCxnSpPr>
        <p:spPr>
          <a:xfrm rot="5400000">
            <a:off x="4322763" y="5178425"/>
            <a:ext cx="35718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rot="5400000">
            <a:off x="4358482" y="5499894"/>
            <a:ext cx="285750" cy="1587"/>
          </a:xfrm>
          <a:prstGeom prst="line">
            <a:avLst/>
          </a:prstGeom>
        </p:spPr>
        <p:style>
          <a:lnRef idx="1">
            <a:schemeClr val="accent1"/>
          </a:lnRef>
          <a:fillRef idx="0">
            <a:schemeClr val="accent1"/>
          </a:fillRef>
          <a:effectRef idx="0">
            <a:schemeClr val="accent1"/>
          </a:effectRef>
          <a:fontRef idx="minor">
            <a:schemeClr val="tx1"/>
          </a:fontRef>
        </p:style>
      </p:cxnSp>
      <p:sp>
        <p:nvSpPr>
          <p:cNvPr id="90" name="89 Proceso"/>
          <p:cNvSpPr/>
          <p:nvPr/>
        </p:nvSpPr>
        <p:spPr>
          <a:xfrm>
            <a:off x="3786188" y="5429250"/>
            <a:ext cx="1500187" cy="64293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Operarios (9)</a:t>
            </a:r>
          </a:p>
        </p:txBody>
      </p:sp>
      <p:sp>
        <p:nvSpPr>
          <p:cNvPr id="28" name="Line 805"/>
          <p:cNvSpPr>
            <a:spLocks noChangeShapeType="1"/>
          </p:cNvSpPr>
          <p:nvPr/>
        </p:nvSpPr>
        <p:spPr bwMode="auto">
          <a:xfrm>
            <a:off x="0" y="4313562"/>
            <a:ext cx="9144000" cy="45719"/>
          </a:xfrm>
          <a:prstGeom prst="line">
            <a:avLst/>
          </a:prstGeom>
          <a:noFill/>
          <a:ln w="25400">
            <a:solidFill>
              <a:schemeClr val="hlink"/>
            </a:solidFill>
            <a:prstDash val="dash"/>
            <a:round/>
            <a:headEnd/>
            <a:tailEnd/>
          </a:ln>
          <a:effectLst/>
        </p:spPr>
        <p:txBody>
          <a:bodyPr/>
          <a:lstStyle/>
          <a:p>
            <a:endParaRPr lang="es-ES"/>
          </a:p>
        </p:txBody>
      </p:sp>
      <p:sp>
        <p:nvSpPr>
          <p:cNvPr id="30" name="Line 805"/>
          <p:cNvSpPr>
            <a:spLocks noChangeShapeType="1"/>
          </p:cNvSpPr>
          <p:nvPr/>
        </p:nvSpPr>
        <p:spPr bwMode="auto">
          <a:xfrm>
            <a:off x="0" y="5214950"/>
            <a:ext cx="9144000" cy="45719"/>
          </a:xfrm>
          <a:prstGeom prst="line">
            <a:avLst/>
          </a:prstGeom>
          <a:noFill/>
          <a:ln w="25400">
            <a:solidFill>
              <a:schemeClr val="hlink"/>
            </a:solidFill>
            <a:prstDash val="dash"/>
            <a:round/>
            <a:headEnd/>
            <a:tailEnd/>
          </a:ln>
          <a:effectLst/>
        </p:spPr>
        <p:txBody>
          <a:bodyPr/>
          <a:lstStyle/>
          <a:p>
            <a:endParaRPr lang="es-ES"/>
          </a:p>
        </p:txBody>
      </p:sp>
      <p:sp>
        <p:nvSpPr>
          <p:cNvPr id="34" name="Line 805"/>
          <p:cNvSpPr>
            <a:spLocks noChangeShapeType="1"/>
          </p:cNvSpPr>
          <p:nvPr/>
        </p:nvSpPr>
        <p:spPr bwMode="auto">
          <a:xfrm>
            <a:off x="0" y="6143644"/>
            <a:ext cx="9144000" cy="45719"/>
          </a:xfrm>
          <a:prstGeom prst="line">
            <a:avLst/>
          </a:prstGeom>
          <a:noFill/>
          <a:ln w="25400">
            <a:solidFill>
              <a:schemeClr val="hlink"/>
            </a:solidFill>
            <a:prstDash val="dash"/>
            <a:round/>
            <a:headEnd/>
            <a:tailEnd/>
          </a:ln>
          <a:effectLst/>
        </p:spPr>
        <p:txBody>
          <a:bodyPr/>
          <a:lstStyle/>
          <a:p>
            <a:endParaRPr lang="es-ES"/>
          </a:p>
        </p:txBody>
      </p:sp>
      <p:sp>
        <p:nvSpPr>
          <p:cNvPr id="35" name="34 CuadroTexto"/>
          <p:cNvSpPr txBox="1"/>
          <p:nvPr/>
        </p:nvSpPr>
        <p:spPr>
          <a:xfrm>
            <a:off x="0" y="5857892"/>
            <a:ext cx="1214446" cy="261610"/>
          </a:xfrm>
          <a:prstGeom prst="rect">
            <a:avLst/>
          </a:prstGeom>
          <a:noFill/>
        </p:spPr>
        <p:txBody>
          <a:bodyPr wrap="square" rtlCol="0">
            <a:spAutoFit/>
          </a:bodyPr>
          <a:lstStyle/>
          <a:p>
            <a:r>
              <a:rPr lang="es-ES" sz="1100" b="1" dirty="0" smtClean="0"/>
              <a:t>Nivel 3</a:t>
            </a:r>
            <a:endParaRPr lang="es-ES" sz="1100" b="1" dirty="0"/>
          </a:p>
        </p:txBody>
      </p:sp>
      <p:sp>
        <p:nvSpPr>
          <p:cNvPr id="36" name="35 CuadroTexto"/>
          <p:cNvSpPr txBox="1"/>
          <p:nvPr/>
        </p:nvSpPr>
        <p:spPr>
          <a:xfrm>
            <a:off x="0" y="4929198"/>
            <a:ext cx="1214414" cy="261610"/>
          </a:xfrm>
          <a:prstGeom prst="rect">
            <a:avLst/>
          </a:prstGeom>
          <a:noFill/>
        </p:spPr>
        <p:txBody>
          <a:bodyPr wrap="square" rtlCol="0">
            <a:spAutoFit/>
          </a:bodyPr>
          <a:lstStyle/>
          <a:p>
            <a:r>
              <a:rPr lang="es-ES" sz="1100" b="1" dirty="0" smtClean="0"/>
              <a:t>Nivel 2</a:t>
            </a:r>
            <a:endParaRPr lang="es-ES" sz="1100" b="1" dirty="0"/>
          </a:p>
        </p:txBody>
      </p:sp>
      <p:sp>
        <p:nvSpPr>
          <p:cNvPr id="37" name="36 CuadroTexto"/>
          <p:cNvSpPr txBox="1"/>
          <p:nvPr/>
        </p:nvSpPr>
        <p:spPr>
          <a:xfrm>
            <a:off x="0" y="4071942"/>
            <a:ext cx="1571604" cy="261610"/>
          </a:xfrm>
          <a:prstGeom prst="rect">
            <a:avLst/>
          </a:prstGeom>
          <a:noFill/>
        </p:spPr>
        <p:txBody>
          <a:bodyPr wrap="square" rtlCol="0">
            <a:spAutoFit/>
          </a:bodyPr>
          <a:lstStyle/>
          <a:p>
            <a:r>
              <a:rPr lang="es-ES" sz="1100" b="1" dirty="0" smtClean="0"/>
              <a:t>Nivel 1</a:t>
            </a:r>
            <a:endParaRPr lang="es-ES" sz="1100" b="1" dirty="0"/>
          </a:p>
        </p:txBody>
      </p:sp>
      <p:sp>
        <p:nvSpPr>
          <p:cNvPr id="38" name="37 CuadroTexto"/>
          <p:cNvSpPr txBox="1"/>
          <p:nvPr/>
        </p:nvSpPr>
        <p:spPr>
          <a:xfrm>
            <a:off x="5715008" y="1857364"/>
            <a:ext cx="500066" cy="369332"/>
          </a:xfrm>
          <a:prstGeom prst="rect">
            <a:avLst/>
          </a:prstGeom>
          <a:noFill/>
        </p:spPr>
        <p:txBody>
          <a:bodyPr wrap="square" rtlCol="0">
            <a:spAutoFit/>
          </a:bodyPr>
          <a:lstStyle/>
          <a:p>
            <a:r>
              <a:rPr lang="es-ES" dirty="0" smtClean="0"/>
              <a:t>(1)</a:t>
            </a:r>
            <a:endParaRPr lang="es-ES" dirty="0"/>
          </a:p>
        </p:txBody>
      </p:sp>
      <p:sp>
        <p:nvSpPr>
          <p:cNvPr id="39" name="38 CuadroTexto"/>
          <p:cNvSpPr txBox="1"/>
          <p:nvPr/>
        </p:nvSpPr>
        <p:spPr>
          <a:xfrm>
            <a:off x="7572396" y="2643182"/>
            <a:ext cx="500066" cy="369332"/>
          </a:xfrm>
          <a:prstGeom prst="rect">
            <a:avLst/>
          </a:prstGeom>
          <a:noFill/>
        </p:spPr>
        <p:txBody>
          <a:bodyPr wrap="square" rtlCol="0">
            <a:spAutoFit/>
          </a:bodyPr>
          <a:lstStyle/>
          <a:p>
            <a:r>
              <a:rPr lang="es-ES" dirty="0" smtClean="0"/>
              <a:t>(2)</a:t>
            </a:r>
            <a:endParaRPr lang="es-ES" dirty="0"/>
          </a:p>
        </p:txBody>
      </p:sp>
      <p:sp>
        <p:nvSpPr>
          <p:cNvPr id="40" name="39 CuadroTexto"/>
          <p:cNvSpPr txBox="1"/>
          <p:nvPr/>
        </p:nvSpPr>
        <p:spPr>
          <a:xfrm>
            <a:off x="2285984" y="3429000"/>
            <a:ext cx="714380" cy="369332"/>
          </a:xfrm>
          <a:prstGeom prst="rect">
            <a:avLst/>
          </a:prstGeom>
          <a:noFill/>
        </p:spPr>
        <p:txBody>
          <a:bodyPr wrap="square" rtlCol="0">
            <a:spAutoFit/>
          </a:bodyPr>
          <a:lstStyle/>
          <a:p>
            <a:r>
              <a:rPr lang="es-ES" dirty="0" smtClean="0"/>
              <a:t>(3)</a:t>
            </a:r>
            <a:endParaRPr lang="es-ES" dirty="0"/>
          </a:p>
        </p:txBody>
      </p:sp>
      <p:sp>
        <p:nvSpPr>
          <p:cNvPr id="41" name="40 CuadroTexto"/>
          <p:cNvSpPr txBox="1"/>
          <p:nvPr/>
        </p:nvSpPr>
        <p:spPr>
          <a:xfrm>
            <a:off x="5500694" y="3429000"/>
            <a:ext cx="714380" cy="369332"/>
          </a:xfrm>
          <a:prstGeom prst="rect">
            <a:avLst/>
          </a:prstGeom>
          <a:noFill/>
        </p:spPr>
        <p:txBody>
          <a:bodyPr wrap="square" rtlCol="0">
            <a:spAutoFit/>
          </a:bodyPr>
          <a:lstStyle/>
          <a:p>
            <a:r>
              <a:rPr lang="es-ES" dirty="0" smtClean="0"/>
              <a:t>(4)</a:t>
            </a:r>
            <a:endParaRPr lang="es-ES" dirty="0"/>
          </a:p>
        </p:txBody>
      </p:sp>
      <p:sp>
        <p:nvSpPr>
          <p:cNvPr id="42" name="41 CuadroTexto"/>
          <p:cNvSpPr txBox="1"/>
          <p:nvPr/>
        </p:nvSpPr>
        <p:spPr>
          <a:xfrm>
            <a:off x="8643966" y="3429000"/>
            <a:ext cx="500034" cy="369332"/>
          </a:xfrm>
          <a:prstGeom prst="rect">
            <a:avLst/>
          </a:prstGeom>
          <a:noFill/>
        </p:spPr>
        <p:txBody>
          <a:bodyPr wrap="square" rtlCol="0">
            <a:spAutoFit/>
          </a:bodyPr>
          <a:lstStyle/>
          <a:p>
            <a:r>
              <a:rPr lang="es-ES" dirty="0" smtClean="0"/>
              <a:t>(5)</a:t>
            </a:r>
            <a:endParaRPr lang="es-ES" dirty="0"/>
          </a:p>
        </p:txBody>
      </p:sp>
      <p:sp>
        <p:nvSpPr>
          <p:cNvPr id="44" name="43 CuadroTexto"/>
          <p:cNvSpPr txBox="1"/>
          <p:nvPr/>
        </p:nvSpPr>
        <p:spPr>
          <a:xfrm>
            <a:off x="5429256" y="4286256"/>
            <a:ext cx="642942" cy="369332"/>
          </a:xfrm>
          <a:prstGeom prst="rect">
            <a:avLst/>
          </a:prstGeom>
          <a:noFill/>
        </p:spPr>
        <p:txBody>
          <a:bodyPr wrap="square" rtlCol="0">
            <a:spAutoFit/>
          </a:bodyPr>
          <a:lstStyle/>
          <a:p>
            <a:r>
              <a:rPr lang="es-ES" dirty="0" smtClean="0"/>
              <a:t>(6)</a:t>
            </a:r>
            <a:endParaRPr lang="es-ES" dirty="0"/>
          </a:p>
        </p:txBody>
      </p:sp>
      <p:sp>
        <p:nvSpPr>
          <p:cNvPr id="45" name="44 CuadroTexto"/>
          <p:cNvSpPr txBox="1"/>
          <p:nvPr/>
        </p:nvSpPr>
        <p:spPr>
          <a:xfrm>
            <a:off x="5286380" y="5286388"/>
            <a:ext cx="571504" cy="369332"/>
          </a:xfrm>
          <a:prstGeom prst="rect">
            <a:avLst/>
          </a:prstGeom>
          <a:noFill/>
        </p:spPr>
        <p:txBody>
          <a:bodyPr wrap="square" rtlCol="0">
            <a:spAutoFit/>
          </a:bodyPr>
          <a:lstStyle/>
          <a:p>
            <a:r>
              <a:rPr lang="es-ES" dirty="0" smtClean="0"/>
              <a:t>(7)</a:t>
            </a:r>
            <a:endParaRPr lang="es-ES" dirty="0"/>
          </a:p>
        </p:txBody>
      </p:sp>
      <p:sp>
        <p:nvSpPr>
          <p:cNvPr id="47" name="46 Conector"/>
          <p:cNvSpPr/>
          <p:nvPr/>
        </p:nvSpPr>
        <p:spPr>
          <a:xfrm>
            <a:off x="6215074" y="1857364"/>
            <a:ext cx="285752" cy="357190"/>
          </a:xfrm>
          <a:prstGeom prst="flowChartConnector">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solidFill>
              </a:rPr>
              <a:t>4</a:t>
            </a:r>
            <a:endParaRPr lang="es-ES" b="1" dirty="0">
              <a:solidFill>
                <a:schemeClr val="tx1"/>
              </a:solidFill>
            </a:endParaRPr>
          </a:p>
        </p:txBody>
      </p:sp>
      <p:sp>
        <p:nvSpPr>
          <p:cNvPr id="48" name="47 Conector"/>
          <p:cNvSpPr/>
          <p:nvPr/>
        </p:nvSpPr>
        <p:spPr>
          <a:xfrm>
            <a:off x="5929322" y="3500438"/>
            <a:ext cx="285752" cy="357190"/>
          </a:xfrm>
          <a:prstGeom prst="flowChartConnector">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solidFill>
              </a:rPr>
              <a:t>2</a:t>
            </a:r>
            <a:endParaRPr lang="es-ES" b="1" dirty="0">
              <a:solidFill>
                <a:schemeClr val="tx1"/>
              </a:solidFill>
            </a:endParaRPr>
          </a:p>
        </p:txBody>
      </p:sp>
      <p:sp>
        <p:nvSpPr>
          <p:cNvPr id="49" name="48 Conector"/>
          <p:cNvSpPr/>
          <p:nvPr/>
        </p:nvSpPr>
        <p:spPr>
          <a:xfrm>
            <a:off x="5929322" y="4429132"/>
            <a:ext cx="285752" cy="357190"/>
          </a:xfrm>
          <a:prstGeom prst="flowChartConnector">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solidFill>
              </a:rPr>
              <a:t>1</a:t>
            </a:r>
            <a:endParaRPr lang="es-ES" b="1" dirty="0">
              <a:solidFill>
                <a:schemeClr val="tx1"/>
              </a:solidFill>
            </a:endParaRPr>
          </a:p>
        </p:txBody>
      </p:sp>
      <p:sp>
        <p:nvSpPr>
          <p:cNvPr id="60" name="59 Forma libre"/>
          <p:cNvSpPr/>
          <p:nvPr/>
        </p:nvSpPr>
        <p:spPr>
          <a:xfrm>
            <a:off x="2701834" y="3344091"/>
            <a:ext cx="3886200" cy="3122023"/>
          </a:xfrm>
          <a:custGeom>
            <a:avLst/>
            <a:gdLst>
              <a:gd name="connsiteX0" fmla="*/ 1726475 w 3886200"/>
              <a:gd name="connsiteY0" fmla="*/ 91440 h 3122023"/>
              <a:gd name="connsiteX1" fmla="*/ 237309 w 3886200"/>
              <a:gd name="connsiteY1" fmla="*/ 261258 h 3122023"/>
              <a:gd name="connsiteX2" fmla="*/ 302623 w 3886200"/>
              <a:gd name="connsiteY2" fmla="*/ 1162595 h 3122023"/>
              <a:gd name="connsiteX3" fmla="*/ 942703 w 3886200"/>
              <a:gd name="connsiteY3" fmla="*/ 2847703 h 3122023"/>
              <a:gd name="connsiteX4" fmla="*/ 2823755 w 3886200"/>
              <a:gd name="connsiteY4" fmla="*/ 2782389 h 3122023"/>
              <a:gd name="connsiteX5" fmla="*/ 3698966 w 3886200"/>
              <a:gd name="connsiteY5" fmla="*/ 809898 h 3122023"/>
              <a:gd name="connsiteX6" fmla="*/ 1726475 w 3886200"/>
              <a:gd name="connsiteY6" fmla="*/ 91440 h 312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00" h="3122023">
                <a:moveTo>
                  <a:pt x="1726475" y="91440"/>
                </a:moveTo>
                <a:cubicBezTo>
                  <a:pt x="1149532" y="0"/>
                  <a:pt x="474618" y="82732"/>
                  <a:pt x="237309" y="261258"/>
                </a:cubicBezTo>
                <a:cubicBezTo>
                  <a:pt x="0" y="439784"/>
                  <a:pt x="185057" y="731521"/>
                  <a:pt x="302623" y="1162595"/>
                </a:cubicBezTo>
                <a:cubicBezTo>
                  <a:pt x="420189" y="1593669"/>
                  <a:pt x="522514" y="2577737"/>
                  <a:pt x="942703" y="2847703"/>
                </a:cubicBezTo>
                <a:cubicBezTo>
                  <a:pt x="1362892" y="3117669"/>
                  <a:pt x="2364378" y="3122023"/>
                  <a:pt x="2823755" y="2782389"/>
                </a:cubicBezTo>
                <a:cubicBezTo>
                  <a:pt x="3283132" y="2442755"/>
                  <a:pt x="3886200" y="1260567"/>
                  <a:pt x="3698966" y="809898"/>
                </a:cubicBezTo>
                <a:cubicBezTo>
                  <a:pt x="3511732" y="359230"/>
                  <a:pt x="2303418" y="182880"/>
                  <a:pt x="1726475" y="91440"/>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9" name="68 Forma libre"/>
          <p:cNvSpPr/>
          <p:nvPr/>
        </p:nvSpPr>
        <p:spPr>
          <a:xfrm>
            <a:off x="-642974" y="1571612"/>
            <a:ext cx="10561319" cy="2910839"/>
          </a:xfrm>
          <a:custGeom>
            <a:avLst/>
            <a:gdLst>
              <a:gd name="connsiteX0" fmla="*/ 2993571 w 10561319"/>
              <a:gd name="connsiteY0" fmla="*/ 886097 h 2910839"/>
              <a:gd name="connsiteX1" fmla="*/ 1256211 w 10561319"/>
              <a:gd name="connsiteY1" fmla="*/ 1787434 h 2910839"/>
              <a:gd name="connsiteX2" fmla="*/ 1386840 w 10561319"/>
              <a:gd name="connsiteY2" fmla="*/ 2518954 h 2910839"/>
              <a:gd name="connsiteX3" fmla="*/ 9577251 w 10561319"/>
              <a:gd name="connsiteY3" fmla="*/ 2597331 h 2910839"/>
              <a:gd name="connsiteX4" fmla="*/ 7291251 w 10561319"/>
              <a:gd name="connsiteY4" fmla="*/ 637903 h 2910839"/>
              <a:gd name="connsiteX5" fmla="*/ 5566954 w 10561319"/>
              <a:gd name="connsiteY5" fmla="*/ 50074 h 2910839"/>
              <a:gd name="connsiteX6" fmla="*/ 3529148 w 10561319"/>
              <a:gd name="connsiteY6" fmla="*/ 337457 h 2910839"/>
              <a:gd name="connsiteX7" fmla="*/ 2993571 w 10561319"/>
              <a:gd name="connsiteY7" fmla="*/ 886097 h 291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61319" h="2910839">
                <a:moveTo>
                  <a:pt x="2993571" y="886097"/>
                </a:moveTo>
                <a:cubicBezTo>
                  <a:pt x="2614748" y="1127760"/>
                  <a:pt x="1524000" y="1515291"/>
                  <a:pt x="1256211" y="1787434"/>
                </a:cubicBezTo>
                <a:cubicBezTo>
                  <a:pt x="988423" y="2059577"/>
                  <a:pt x="0" y="2383971"/>
                  <a:pt x="1386840" y="2518954"/>
                </a:cubicBezTo>
                <a:cubicBezTo>
                  <a:pt x="2773680" y="2653937"/>
                  <a:pt x="8593183" y="2910839"/>
                  <a:pt x="9577251" y="2597331"/>
                </a:cubicBezTo>
                <a:cubicBezTo>
                  <a:pt x="10561319" y="2283823"/>
                  <a:pt x="7959634" y="1062446"/>
                  <a:pt x="7291251" y="637903"/>
                </a:cubicBezTo>
                <a:cubicBezTo>
                  <a:pt x="6622868" y="213360"/>
                  <a:pt x="6193971" y="100148"/>
                  <a:pt x="5566954" y="50074"/>
                </a:cubicBezTo>
                <a:cubicBezTo>
                  <a:pt x="4939937" y="0"/>
                  <a:pt x="3960222" y="200297"/>
                  <a:pt x="3529148" y="337457"/>
                </a:cubicBezTo>
                <a:cubicBezTo>
                  <a:pt x="3098074" y="474617"/>
                  <a:pt x="3372394" y="644434"/>
                  <a:pt x="2993571" y="886097"/>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Right)">
                                      <p:cBhvr>
                                        <p:cTn id="7" dur="500"/>
                                        <p:tgtEl>
                                          <p:spTgt spid="28"/>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Right)">
                                      <p:cBhvr>
                                        <p:cTn id="11" dur="500"/>
                                        <p:tgtEl>
                                          <p:spTgt spid="30"/>
                                        </p:tgtEl>
                                      </p:cBhvr>
                                    </p:animEffect>
                                  </p:childTnLst>
                                </p:cTn>
                              </p:par>
                            </p:childTnLst>
                          </p:cTn>
                        </p:par>
                        <p:par>
                          <p:cTn id="12" fill="hold">
                            <p:stCondLst>
                              <p:cond delay="1000"/>
                            </p:stCondLst>
                            <p:childTnLst>
                              <p:par>
                                <p:cTn id="13" presetID="12" presetClass="entr" presetSubtype="2"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slide(fromRight)">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4400" b="1" dirty="0" smtClean="0"/>
              <a:t>ANALISIS DE LA ESTRUCTURA FORMAL DE LA ORGANIZACIÓN</a:t>
            </a:r>
            <a:endParaRPr lang="es-ES" sz="4400" b="1" dirty="0"/>
          </a:p>
        </p:txBody>
      </p:sp>
      <p:sp>
        <p:nvSpPr>
          <p:cNvPr id="3" name="2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4" name="3 Marcador de número de diapositiva"/>
          <p:cNvSpPr>
            <a:spLocks noGrp="1"/>
          </p:cNvSpPr>
          <p:nvPr>
            <p:ph type="sldNum" sz="quarter" idx="12"/>
          </p:nvPr>
        </p:nvSpPr>
        <p:spPr/>
        <p:txBody>
          <a:bodyPr/>
          <a:lstStyle/>
          <a:p>
            <a:pPr>
              <a:defRPr/>
            </a:pPr>
            <a:fld id="{BCD8DBA4-7637-49C3-8575-872EF5AD4053}" type="slidenum">
              <a:rPr lang="es-ES" smtClean="0"/>
              <a:pPr>
                <a:defRPr/>
              </a:pPr>
              <a:t>16</a:t>
            </a:fld>
            <a:endParaRPr lang="es-ES"/>
          </a:p>
        </p:txBody>
      </p:sp>
      <p:sp>
        <p:nvSpPr>
          <p:cNvPr id="5" name="4 CuadroTexto"/>
          <p:cNvSpPr txBox="1"/>
          <p:nvPr/>
        </p:nvSpPr>
        <p:spPr>
          <a:xfrm>
            <a:off x="1285852" y="2428868"/>
            <a:ext cx="3857652" cy="3139321"/>
          </a:xfrm>
          <a:prstGeom prst="rect">
            <a:avLst/>
          </a:prstGeom>
          <a:noFill/>
        </p:spPr>
        <p:txBody>
          <a:bodyPr wrap="square" rtlCol="0">
            <a:spAutoFit/>
          </a:bodyPr>
          <a:lstStyle/>
          <a:p>
            <a:r>
              <a:rPr lang="es-ES" b="1" dirty="0" smtClean="0"/>
              <a:t>Números de Niveles</a:t>
            </a:r>
            <a:r>
              <a:rPr lang="es-ES" dirty="0" smtClean="0"/>
              <a:t>: 3</a:t>
            </a:r>
          </a:p>
          <a:p>
            <a:endParaRPr lang="es-ES" dirty="0" smtClean="0"/>
          </a:p>
          <a:p>
            <a:r>
              <a:rPr lang="es-ES" b="1" dirty="0" smtClean="0"/>
              <a:t>Span de Control</a:t>
            </a:r>
            <a:r>
              <a:rPr lang="es-ES" dirty="0" smtClean="0"/>
              <a:t>:</a:t>
            </a:r>
          </a:p>
          <a:p>
            <a:endParaRPr lang="es-ES" dirty="0" smtClean="0"/>
          </a:p>
          <a:p>
            <a:pPr>
              <a:buFontTx/>
              <a:buChar char="-"/>
            </a:pPr>
            <a:r>
              <a:rPr lang="es-ES" dirty="0" smtClean="0"/>
              <a:t>Director General:4</a:t>
            </a:r>
          </a:p>
          <a:p>
            <a:pPr>
              <a:buFontTx/>
              <a:buChar char="-"/>
            </a:pPr>
            <a:r>
              <a:rPr lang="es-ES" dirty="0" smtClean="0"/>
              <a:t>Director de producción:2</a:t>
            </a:r>
          </a:p>
          <a:p>
            <a:pPr>
              <a:buFontTx/>
              <a:buChar char="-"/>
            </a:pPr>
            <a:r>
              <a:rPr lang="es-ES" dirty="0" smtClean="0"/>
              <a:t>Jefe de Producción:1</a:t>
            </a:r>
          </a:p>
          <a:p>
            <a:pPr>
              <a:buFontTx/>
              <a:buChar char="-"/>
            </a:pPr>
            <a:endParaRPr lang="es-ES" dirty="0" smtClean="0"/>
          </a:p>
          <a:p>
            <a:r>
              <a:rPr lang="es-ES" b="1" dirty="0" smtClean="0"/>
              <a:t>Span de Control Medio:</a:t>
            </a:r>
          </a:p>
          <a:p>
            <a:r>
              <a:rPr lang="es-ES" dirty="0" smtClean="0"/>
              <a:t>4+2+1 =2,3</a:t>
            </a:r>
          </a:p>
          <a:p>
            <a:r>
              <a:rPr lang="es-ES" dirty="0" smtClean="0"/>
              <a:t>     3</a:t>
            </a:r>
          </a:p>
        </p:txBody>
      </p:sp>
      <p:cxnSp>
        <p:nvCxnSpPr>
          <p:cNvPr id="7" name="6 Conector recto"/>
          <p:cNvCxnSpPr/>
          <p:nvPr/>
        </p:nvCxnSpPr>
        <p:spPr>
          <a:xfrm>
            <a:off x="1357290" y="5214950"/>
            <a:ext cx="71438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26" name="Organization Chart 2"/>
          <p:cNvGraphicFramePr>
            <a:graphicFrameLocks/>
          </p:cNvGraphicFramePr>
          <p:nvPr/>
        </p:nvGraphicFramePr>
        <p:xfrm>
          <a:off x="4857752" y="1857364"/>
          <a:ext cx="2214578" cy="1785950"/>
        </p:xfrm>
        <a:graphic>
          <a:graphicData uri="http://schemas.openxmlformats.org/drawingml/2006/compatibility">
            <com:legacyDrawing xmlns:com="http://schemas.openxmlformats.org/drawingml/2006/compatibility" spid="_x0000_s1026"/>
          </a:graphicData>
        </a:graphic>
      </p:graphicFrame>
      <p:graphicFrame>
        <p:nvGraphicFramePr>
          <p:cNvPr id="1051" name="Diagram 27"/>
          <p:cNvGraphicFramePr>
            <a:graphicFrameLocks/>
          </p:cNvGraphicFramePr>
          <p:nvPr/>
        </p:nvGraphicFramePr>
        <p:xfrm>
          <a:off x="6929453" y="3286124"/>
          <a:ext cx="2000265" cy="2025645"/>
        </p:xfrm>
        <a:graphic>
          <a:graphicData uri="http://schemas.openxmlformats.org/drawingml/2006/compatibility">
            <com:legacyDrawing xmlns:com="http://schemas.openxmlformats.org/drawingml/2006/compatibility" spid="_x0000_s1051"/>
          </a:graphicData>
        </a:graphic>
      </p:graphicFrame>
      <p:pic>
        <p:nvPicPr>
          <p:cNvPr id="1071" name="Picture 47" descr="http://www.ecologia.unam.mx/organizacion/imagenes/organ-c-logo.jpg"/>
          <p:cNvPicPr>
            <a:picLocks noChangeAspect="1" noChangeArrowheads="1"/>
          </p:cNvPicPr>
          <p:nvPr/>
        </p:nvPicPr>
        <p:blipFill>
          <a:blip r:embed="rId4" cstate="print"/>
          <a:srcRect/>
          <a:stretch>
            <a:fillRect/>
          </a:stretch>
        </p:blipFill>
        <p:spPr bwMode="auto">
          <a:xfrm>
            <a:off x="4929190" y="4429132"/>
            <a:ext cx="2008170" cy="191611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0"/>
            <a:ext cx="8229600" cy="642942"/>
          </a:xfrm>
        </p:spPr>
        <p:txBody>
          <a:bodyPr/>
          <a:lstStyle/>
          <a:p>
            <a:pPr algn="ctr"/>
            <a:r>
              <a:rPr lang="es-ES" sz="3600" b="1" dirty="0" smtClean="0"/>
              <a:t>ELEMENTOS ESTRUCTURALES</a:t>
            </a:r>
            <a:endParaRPr lang="es-ES" sz="3600" b="1" dirty="0"/>
          </a:p>
        </p:txBody>
      </p:sp>
      <p:sp>
        <p:nvSpPr>
          <p:cNvPr id="3" name="2 Marcador de contenido"/>
          <p:cNvSpPr>
            <a:spLocks noGrp="1"/>
          </p:cNvSpPr>
          <p:nvPr>
            <p:ph idx="1"/>
          </p:nvPr>
        </p:nvSpPr>
        <p:spPr>
          <a:xfrm>
            <a:off x="357158" y="357166"/>
            <a:ext cx="8229600" cy="6000792"/>
          </a:xfrm>
        </p:spPr>
        <p:txBody>
          <a:bodyPr/>
          <a:lstStyle/>
          <a:p>
            <a:pPr>
              <a:buNone/>
            </a:pPr>
            <a:endParaRPr lang="es-ES" sz="2000" b="1" dirty="0" smtClean="0">
              <a:latin typeface="Arial" pitchFamily="34" charset="0"/>
              <a:cs typeface="Arial" pitchFamily="34" charset="0"/>
            </a:endParaRPr>
          </a:p>
          <a:p>
            <a:r>
              <a:rPr lang="es-ES" sz="2000" b="1" dirty="0" smtClean="0">
                <a:latin typeface="Arial" pitchFamily="34" charset="0"/>
                <a:cs typeface="Arial" pitchFamily="34" charset="0"/>
              </a:rPr>
              <a:t>Descripción y Análisis de puestos de trabajo:</a:t>
            </a:r>
          </a:p>
          <a:p>
            <a:pPr algn="ctr">
              <a:buFont typeface="Wingdings" pitchFamily="2" charset="2"/>
              <a:buChar char="Ø"/>
            </a:pPr>
            <a:r>
              <a:rPr lang="es-ES" sz="2000" b="1" u="sng" dirty="0" smtClean="0">
                <a:latin typeface="Arial" pitchFamily="34" charset="0"/>
                <a:cs typeface="Arial" pitchFamily="34" charset="0"/>
              </a:rPr>
              <a:t>Descripción puesto I</a:t>
            </a:r>
          </a:p>
          <a:p>
            <a:pPr algn="ctr">
              <a:buNone/>
            </a:pPr>
            <a:endParaRPr lang="es-ES" sz="2000" b="1" u="sng" dirty="0" smtClean="0">
              <a:latin typeface="Arial" pitchFamily="34" charset="0"/>
              <a:cs typeface="Arial" pitchFamily="34" charset="0"/>
            </a:endParaRPr>
          </a:p>
          <a:p>
            <a:pPr>
              <a:buFont typeface="Arial" pitchFamily="34" charset="0"/>
              <a:buChar char="•"/>
            </a:pPr>
            <a:r>
              <a:rPr lang="es-ES" sz="1400" b="1" dirty="0" smtClean="0">
                <a:solidFill>
                  <a:srgbClr val="0000CC"/>
                </a:solidFill>
                <a:latin typeface="Arial" pitchFamily="34" charset="0"/>
                <a:cs typeface="Arial" pitchFamily="34" charset="0"/>
              </a:rPr>
              <a:t>TÍTULO DEL PUESTO: </a:t>
            </a:r>
            <a:r>
              <a:rPr lang="es-ES" sz="1400" b="1" dirty="0" smtClean="0">
                <a:latin typeface="Arial" pitchFamily="34" charset="0"/>
                <a:cs typeface="Arial" pitchFamily="34" charset="0"/>
              </a:rPr>
              <a:t>Director general</a:t>
            </a:r>
          </a:p>
          <a:p>
            <a:pPr>
              <a:buFont typeface="Arial" pitchFamily="34" charset="0"/>
              <a:buChar char="•"/>
            </a:pPr>
            <a:r>
              <a:rPr lang="es-ES" sz="1400" b="1" dirty="0" smtClean="0">
                <a:solidFill>
                  <a:srgbClr val="0000CC"/>
                </a:solidFill>
                <a:latin typeface="Arial" pitchFamily="34" charset="0"/>
                <a:cs typeface="Arial" pitchFamily="34" charset="0"/>
              </a:rPr>
              <a:t>MISIÓN</a:t>
            </a:r>
            <a:r>
              <a:rPr lang="es-ES" sz="1400" dirty="0" smtClean="0">
                <a:solidFill>
                  <a:srgbClr val="0000CC"/>
                </a:solidFill>
                <a:latin typeface="Arial" pitchFamily="34" charset="0"/>
                <a:cs typeface="Arial" pitchFamily="34" charset="0"/>
              </a:rPr>
              <a:t>: </a:t>
            </a:r>
            <a:r>
              <a:rPr lang="es-ES" sz="1400" dirty="0" smtClean="0">
                <a:latin typeface="Arial" pitchFamily="34" charset="0"/>
                <a:cs typeface="Arial" pitchFamily="34" charset="0"/>
              </a:rPr>
              <a:t>Su misión principal dentro de la organización es la de fijar las metas, establecer los objetivos y determinar las prioridades que más favorezcan a su organización.</a:t>
            </a:r>
          </a:p>
          <a:p>
            <a:pPr>
              <a:buFont typeface="Arial" pitchFamily="34" charset="0"/>
              <a:buChar char="•"/>
            </a:pPr>
            <a:r>
              <a:rPr lang="es-ES" sz="1400" b="1" dirty="0" smtClean="0">
                <a:solidFill>
                  <a:srgbClr val="0000CC"/>
                </a:solidFill>
                <a:latin typeface="Arial" pitchFamily="34" charset="0"/>
                <a:cs typeface="Arial" pitchFamily="34" charset="0"/>
              </a:rPr>
              <a:t>RESPONSABILIDADES: </a:t>
            </a:r>
            <a:r>
              <a:rPr lang="es-ES" sz="1400" dirty="0" smtClean="0">
                <a:latin typeface="Arial" pitchFamily="34" charset="0"/>
                <a:cs typeface="Arial" pitchFamily="34" charset="0"/>
              </a:rPr>
              <a:t>El director general ejerce su autoridad frente a todos los miembros de la empresa, tratando de divulgar las metas ,objetivos y prioridades de manera que logre su conocimiento y apoyo por parte de todos los miembros de la organización .</a:t>
            </a:r>
          </a:p>
          <a:p>
            <a:pPr>
              <a:buFont typeface="Arial" pitchFamily="34" charset="0"/>
              <a:buChar char="•"/>
            </a:pPr>
            <a:r>
              <a:rPr lang="es-ES" sz="1400" b="1" dirty="0" smtClean="0">
                <a:solidFill>
                  <a:srgbClr val="0000CC"/>
                </a:solidFill>
                <a:latin typeface="Arial" pitchFamily="34" charset="0"/>
                <a:cs typeface="Arial" pitchFamily="34" charset="0"/>
              </a:rPr>
              <a:t>DECISIONES: </a:t>
            </a:r>
            <a:r>
              <a:rPr lang="es-ES" sz="1400" dirty="0" smtClean="0">
                <a:latin typeface="Arial" pitchFamily="34" charset="0"/>
                <a:cs typeface="Arial" pitchFamily="34" charset="0"/>
              </a:rPr>
              <a:t>Él  debe de controlar el cumplimiento del programa o plan de trabajo y de establecer oportunamente las correcciones necesarias.</a:t>
            </a:r>
          </a:p>
          <a:p>
            <a:pPr>
              <a:buFont typeface="Arial" pitchFamily="34" charset="0"/>
              <a:buChar char="•"/>
            </a:pPr>
            <a:r>
              <a:rPr lang="es-ES" sz="1400" b="1" dirty="0" smtClean="0">
                <a:solidFill>
                  <a:srgbClr val="0000CC"/>
                </a:solidFill>
                <a:latin typeface="Arial" pitchFamily="34" charset="0"/>
                <a:cs typeface="Arial" pitchFamily="34" charset="0"/>
              </a:rPr>
              <a:t>RELACIONES DENTRO Y FUERA DE LA ORGANIZACIÓN:</a:t>
            </a:r>
          </a:p>
          <a:p>
            <a:pPr>
              <a:buNone/>
            </a:pPr>
            <a:r>
              <a:rPr lang="es-ES" sz="1400" dirty="0" smtClean="0">
                <a:latin typeface="Arial" pitchFamily="34" charset="0"/>
                <a:cs typeface="Arial" pitchFamily="34" charset="0"/>
              </a:rPr>
              <a:t>        </a:t>
            </a:r>
            <a:r>
              <a:rPr lang="es-ES" sz="1400" b="1" dirty="0" smtClean="0">
                <a:solidFill>
                  <a:srgbClr val="0000CC"/>
                </a:solidFill>
                <a:latin typeface="Arial" pitchFamily="34" charset="0"/>
                <a:cs typeface="Arial" pitchFamily="34" charset="0"/>
              </a:rPr>
              <a:t>- INTERNAS: </a:t>
            </a:r>
            <a:r>
              <a:rPr lang="es-ES" sz="1400" dirty="0" smtClean="0">
                <a:latin typeface="Arial" pitchFamily="34" charset="0"/>
                <a:cs typeface="Arial" pitchFamily="34" charset="0"/>
              </a:rPr>
              <a:t>El director general se relaciona con los responsables de cada uno de los departamentos con el fin de que éstos consigan  los objetivos que previamente se han marcado.</a:t>
            </a:r>
          </a:p>
          <a:p>
            <a:pPr>
              <a:buNone/>
            </a:pPr>
            <a:r>
              <a:rPr lang="es-ES" sz="1400" b="1" dirty="0" smtClean="0">
                <a:solidFill>
                  <a:srgbClr val="0000CC"/>
                </a:solidFill>
                <a:latin typeface="Arial" pitchFamily="34" charset="0"/>
                <a:cs typeface="Arial" pitchFamily="34" charset="0"/>
              </a:rPr>
              <a:t>         - EXTERNAS: </a:t>
            </a:r>
            <a:r>
              <a:rPr lang="es-ES" sz="1400" dirty="0" smtClean="0">
                <a:latin typeface="Arial" pitchFamily="34" charset="0"/>
                <a:cs typeface="Arial" pitchFamily="34" charset="0"/>
              </a:rPr>
              <a:t>En esta organización  se relaciona con los proveedores y con los clientes, de forma que realiza algunas de las funciones del departamento de ventas y de producción.</a:t>
            </a:r>
          </a:p>
          <a:p>
            <a:pPr>
              <a:buFont typeface="Arial" pitchFamily="34" charset="0"/>
              <a:buChar char="•"/>
            </a:pPr>
            <a:r>
              <a:rPr lang="es-ES" sz="1400" b="1" dirty="0" smtClean="0">
                <a:solidFill>
                  <a:srgbClr val="0000CC"/>
                </a:solidFill>
                <a:latin typeface="Arial" pitchFamily="34" charset="0"/>
                <a:cs typeface="Arial" pitchFamily="34" charset="0"/>
              </a:rPr>
              <a:t>ASPECTOS:</a:t>
            </a:r>
          </a:p>
          <a:p>
            <a:pPr>
              <a:buNone/>
            </a:pPr>
            <a:r>
              <a:rPr lang="es-ES" sz="1400" b="1" dirty="0" smtClean="0">
                <a:solidFill>
                  <a:srgbClr val="0000CC"/>
                </a:solidFill>
                <a:latin typeface="Arial" pitchFamily="34" charset="0"/>
                <a:cs typeface="Arial" pitchFamily="34" charset="0"/>
              </a:rPr>
              <a:t>         - DUROS</a:t>
            </a:r>
            <a:r>
              <a:rPr lang="es-ES" sz="1400" dirty="0" smtClean="0">
                <a:latin typeface="Arial" pitchFamily="34" charset="0"/>
                <a:cs typeface="Arial" pitchFamily="34" charset="0"/>
              </a:rPr>
              <a:t>: Responder ante los posibles problemas que se planteen  dentro de la organización.</a:t>
            </a:r>
          </a:p>
          <a:p>
            <a:pPr>
              <a:buNone/>
            </a:pPr>
            <a:r>
              <a:rPr lang="es-ES" sz="1400" b="1" dirty="0" smtClean="0">
                <a:solidFill>
                  <a:srgbClr val="0000CC"/>
                </a:solidFill>
                <a:latin typeface="Arial" pitchFamily="34" charset="0"/>
                <a:cs typeface="Arial" pitchFamily="34" charset="0"/>
              </a:rPr>
              <a:t>         -  SATISFACTORIOS: </a:t>
            </a:r>
            <a:r>
              <a:rPr lang="es-ES" sz="1400" dirty="0" smtClean="0">
                <a:latin typeface="Arial" pitchFamily="34" charset="0"/>
                <a:cs typeface="Arial" pitchFamily="34" charset="0"/>
              </a:rPr>
              <a:t>Conseguir los objetivos y metas marcadas por la organización.</a:t>
            </a:r>
          </a:p>
          <a:p>
            <a:pPr>
              <a:buFont typeface="Arial" pitchFamily="34" charset="0"/>
              <a:buChar char="•"/>
            </a:pPr>
            <a:r>
              <a:rPr lang="es-ES" sz="1400" b="1" dirty="0" smtClean="0">
                <a:solidFill>
                  <a:srgbClr val="0000CC"/>
                </a:solidFill>
                <a:latin typeface="Arial" pitchFamily="34" charset="0"/>
                <a:cs typeface="Arial" pitchFamily="34" charset="0"/>
              </a:rPr>
              <a:t>CUALIFICACIÓN: </a:t>
            </a:r>
            <a:r>
              <a:rPr lang="es-ES" sz="1400" dirty="0" smtClean="0">
                <a:latin typeface="Arial" pitchFamily="34" charset="0"/>
                <a:cs typeface="Arial" pitchFamily="34" charset="0"/>
              </a:rPr>
              <a:t>Para desempeñar este cargo es necesaria una persona con vocación de líder que responda a las presiones de manera positiva. Un comunicador social preparado en todos los campos de acción.</a:t>
            </a:r>
            <a:r>
              <a:rPr lang="es-ES" sz="1600" dirty="0" smtClean="0"/>
              <a:t/>
            </a:r>
            <a:br>
              <a:rPr lang="es-ES" sz="1600" dirty="0" smtClean="0"/>
            </a:br>
            <a:endParaRPr lang="es-ES" sz="1400" b="1" dirty="0" smtClean="0"/>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17</a:t>
            </a:fld>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610245"/>
          </a:xfrm>
        </p:spPr>
        <p:txBody>
          <a:bodyPr/>
          <a:lstStyle/>
          <a:p>
            <a:pPr algn="ctr">
              <a:buFont typeface="Wingdings" pitchFamily="2" charset="2"/>
              <a:buChar char="Ø"/>
            </a:pPr>
            <a:r>
              <a:rPr lang="es-ES" sz="2800" b="1" u="sng" dirty="0" smtClean="0">
                <a:latin typeface="Arial" pitchFamily="34" charset="0"/>
                <a:cs typeface="Arial" pitchFamily="34" charset="0"/>
              </a:rPr>
              <a:t>Descripción puesto II</a:t>
            </a:r>
          </a:p>
          <a:p>
            <a:pPr>
              <a:buFont typeface="Arial" pitchFamily="34" charset="0"/>
              <a:buChar char="•"/>
            </a:pPr>
            <a:endParaRPr lang="es-ES" sz="1400" dirty="0" smtClean="0">
              <a:uFill>
                <a:solidFill>
                  <a:srgbClr val="C00000"/>
                </a:solidFill>
              </a:uFill>
              <a:latin typeface="Arial" pitchFamily="34" charset="0"/>
              <a:cs typeface="Arial" pitchFamily="34" charset="0"/>
            </a:endParaRPr>
          </a:p>
          <a:p>
            <a:pPr>
              <a:buFont typeface="Arial" pitchFamily="34" charset="0"/>
              <a:buChar char="•"/>
            </a:pPr>
            <a:r>
              <a:rPr lang="es-ES" sz="1400" b="1" dirty="0" smtClean="0">
                <a:solidFill>
                  <a:srgbClr val="0000CC"/>
                </a:solidFill>
                <a:uFill>
                  <a:solidFill>
                    <a:srgbClr val="C00000"/>
                  </a:solidFill>
                </a:uFill>
                <a:latin typeface="Arial" pitchFamily="34" charset="0"/>
                <a:cs typeface="Arial" pitchFamily="34" charset="0"/>
              </a:rPr>
              <a:t>TITULO DEL PUESTO: </a:t>
            </a:r>
            <a:r>
              <a:rPr lang="es-ES" sz="1400" dirty="0" smtClean="0">
                <a:uFill>
                  <a:solidFill>
                    <a:srgbClr val="C00000"/>
                  </a:solidFill>
                </a:uFill>
                <a:latin typeface="Arial" pitchFamily="34" charset="0"/>
                <a:cs typeface="Arial" pitchFamily="34" charset="0"/>
              </a:rPr>
              <a:t>Administrativo</a:t>
            </a:r>
          </a:p>
          <a:p>
            <a:pPr algn="just">
              <a:buFont typeface="Arial" pitchFamily="34" charset="0"/>
              <a:buChar char="•"/>
            </a:pPr>
            <a:r>
              <a:rPr lang="es-ES" sz="1400" b="1" dirty="0" smtClean="0">
                <a:solidFill>
                  <a:srgbClr val="0000CC"/>
                </a:solidFill>
                <a:latin typeface="Arial" pitchFamily="34" charset="0"/>
                <a:cs typeface="Arial" pitchFamily="34" charset="0"/>
              </a:rPr>
              <a:t>MISIÓN:</a:t>
            </a:r>
            <a:r>
              <a:rPr lang="es-ES" sz="1400" dirty="0" smtClean="0">
                <a:latin typeface="Arial" pitchFamily="34" charset="0"/>
                <a:cs typeface="Arial" pitchFamily="34" charset="0"/>
              </a:rPr>
              <a:t> Su misión es la de dirigir y administrar los recursos humanos, financieros, servicios generales y adquisiciones de la empresa a través de Políticas y Normas establecidas por el Director  General.</a:t>
            </a:r>
          </a:p>
          <a:p>
            <a:pPr algn="just">
              <a:buFont typeface="Arial" pitchFamily="34" charset="0"/>
              <a:buChar char="•"/>
            </a:pPr>
            <a:r>
              <a:rPr lang="es-ES" sz="1400" b="1" dirty="0" smtClean="0">
                <a:solidFill>
                  <a:srgbClr val="0000CC"/>
                </a:solidFill>
                <a:latin typeface="Arial" pitchFamily="34" charset="0"/>
                <a:cs typeface="Arial" pitchFamily="34" charset="0"/>
              </a:rPr>
              <a:t>RESPONSABILIDADES</a:t>
            </a:r>
            <a:r>
              <a:rPr lang="es-ES" sz="1400" dirty="0" smtClean="0">
                <a:latin typeface="Arial" pitchFamily="34" charset="0"/>
                <a:cs typeface="Arial" pitchFamily="34" charset="0"/>
              </a:rPr>
              <a:t>: se encarga de planear y controlar el flujo de ingresos y gastos, así como las inversiones de excedentes para garantizar que la empresa disponga de los fondos necesarios para cubrir sus compromisos con los clientes, empleados y proveedores.</a:t>
            </a:r>
          </a:p>
          <a:p>
            <a:pPr algn="just">
              <a:buFont typeface="Arial" pitchFamily="34" charset="0"/>
              <a:buChar char="•"/>
            </a:pPr>
            <a:r>
              <a:rPr lang="es-ES" sz="1400" b="1" dirty="0" smtClean="0">
                <a:solidFill>
                  <a:srgbClr val="0000CC"/>
                </a:solidFill>
                <a:latin typeface="Arial" pitchFamily="34" charset="0"/>
                <a:cs typeface="Arial" pitchFamily="34" charset="0"/>
              </a:rPr>
              <a:t>DECISIONES:</a:t>
            </a:r>
            <a:r>
              <a:rPr lang="es-ES" sz="1400" dirty="0" smtClean="0">
                <a:latin typeface="Arial" pitchFamily="34" charset="0"/>
                <a:cs typeface="Arial" pitchFamily="34" charset="0"/>
              </a:rPr>
              <a:t> Planear  y controlar el ejercicio de Inversión en activos fijos y adquisiciones con la finalidad de desarrollar las facilidades necesarias para cumplir con los objetivos de la empresa.</a:t>
            </a:r>
          </a:p>
          <a:p>
            <a:pPr algn="just">
              <a:buFont typeface="Arial" pitchFamily="34" charset="0"/>
              <a:buChar char="•"/>
            </a:pPr>
            <a:r>
              <a:rPr lang="es-ES" sz="1400" b="1" dirty="0" smtClean="0">
                <a:solidFill>
                  <a:srgbClr val="0000CC"/>
                </a:solidFill>
                <a:latin typeface="Arial" pitchFamily="34" charset="0"/>
                <a:cs typeface="Arial" pitchFamily="34" charset="0"/>
              </a:rPr>
              <a:t>RELACIONES DENTRO Y FUERA DE LA ORGANIZACIÓN:</a:t>
            </a:r>
          </a:p>
          <a:p>
            <a:pPr algn="just">
              <a:buNone/>
            </a:pPr>
            <a:r>
              <a:rPr lang="es-ES" sz="1400" dirty="0" smtClean="0">
                <a:latin typeface="Arial" pitchFamily="34" charset="0"/>
                <a:cs typeface="Arial" pitchFamily="34" charset="0"/>
              </a:rPr>
              <a:t>      </a:t>
            </a:r>
            <a:r>
              <a:rPr lang="es-ES" sz="1400" b="1" dirty="0" smtClean="0">
                <a:solidFill>
                  <a:srgbClr val="0000CC"/>
                </a:solidFill>
                <a:latin typeface="Arial" pitchFamily="34" charset="0"/>
                <a:cs typeface="Arial" pitchFamily="34" charset="0"/>
              </a:rPr>
              <a:t>- INTERNAS:</a:t>
            </a:r>
            <a:r>
              <a:rPr lang="es-ES" sz="1400" dirty="0" smtClean="0">
                <a:latin typeface="Arial" pitchFamily="34" charset="0"/>
                <a:cs typeface="Arial" pitchFamily="34" charset="0"/>
              </a:rPr>
              <a:t> Establecer  políticas en materia de servicios internos, cuentas por cobrar, cuentas por pagar, adquisiciones, etc., para mantener un adecuado control interno en la operación de la empresa.</a:t>
            </a:r>
          </a:p>
          <a:p>
            <a:pPr>
              <a:buFont typeface="Arial" pitchFamily="34" charset="0"/>
              <a:buChar char="•"/>
            </a:pPr>
            <a:r>
              <a:rPr lang="es-ES" sz="1400" b="1" dirty="0" smtClean="0">
                <a:solidFill>
                  <a:srgbClr val="0000CC"/>
                </a:solidFill>
                <a:latin typeface="Arial" pitchFamily="34" charset="0"/>
                <a:cs typeface="Arial" pitchFamily="34" charset="0"/>
              </a:rPr>
              <a:t> ASPECTOS:</a:t>
            </a:r>
          </a:p>
          <a:p>
            <a:pPr>
              <a:buNone/>
            </a:pPr>
            <a:r>
              <a:rPr lang="es-ES" sz="1400" b="1" dirty="0" smtClean="0">
                <a:solidFill>
                  <a:srgbClr val="0000CC"/>
                </a:solidFill>
                <a:latin typeface="Arial" pitchFamily="34" charset="0"/>
                <a:cs typeface="Arial" pitchFamily="34" charset="0"/>
              </a:rPr>
              <a:t>      -DUROS</a:t>
            </a:r>
            <a:r>
              <a:rPr lang="es-ES" sz="1400" dirty="0" smtClean="0">
                <a:latin typeface="Arial" pitchFamily="34" charset="0"/>
                <a:cs typeface="Arial" pitchFamily="34" charset="0"/>
              </a:rPr>
              <a:t>: Comunicar a la organización las posibles pérdidas que contraiga.</a:t>
            </a:r>
          </a:p>
          <a:p>
            <a:pPr>
              <a:buNone/>
            </a:pPr>
            <a:r>
              <a:rPr lang="es-ES" sz="1400" dirty="0" smtClean="0">
                <a:latin typeface="Arial" pitchFamily="34" charset="0"/>
                <a:cs typeface="Arial" pitchFamily="34" charset="0"/>
              </a:rPr>
              <a:t>      </a:t>
            </a:r>
            <a:r>
              <a:rPr lang="es-ES" sz="1400" b="1" dirty="0" smtClean="0">
                <a:solidFill>
                  <a:srgbClr val="0000CC"/>
                </a:solidFill>
                <a:latin typeface="Arial" pitchFamily="34" charset="0"/>
                <a:cs typeface="Arial" pitchFamily="34" charset="0"/>
              </a:rPr>
              <a:t>-SATISFACTORIOS: </a:t>
            </a:r>
            <a:r>
              <a:rPr lang="es-ES" sz="1400" dirty="0" smtClean="0">
                <a:latin typeface="Arial" pitchFamily="34" charset="0"/>
                <a:cs typeface="Arial" pitchFamily="34" charset="0"/>
              </a:rPr>
              <a:t>Comunicar los beneficios obtenidos por la producción.</a:t>
            </a:r>
          </a:p>
          <a:p>
            <a:pPr>
              <a:buFont typeface="Arial" pitchFamily="34" charset="0"/>
              <a:buChar char="•"/>
            </a:pPr>
            <a:r>
              <a:rPr lang="es-ES" sz="1400" b="1" dirty="0" smtClean="0">
                <a:solidFill>
                  <a:srgbClr val="0000CC"/>
                </a:solidFill>
                <a:latin typeface="Arial" pitchFamily="34" charset="0"/>
                <a:cs typeface="Arial" pitchFamily="34" charset="0"/>
              </a:rPr>
              <a:t>CUALIFICACIÓN: </a:t>
            </a:r>
            <a:r>
              <a:rPr lang="es-ES" sz="1400" dirty="0" smtClean="0">
                <a:latin typeface="Arial" pitchFamily="34" charset="0"/>
                <a:cs typeface="Arial" pitchFamily="34" charset="0"/>
              </a:rPr>
              <a:t>Debe de tener todos los conocimientos necesarios para poder llevar la administración de la empresa.</a:t>
            </a:r>
            <a:br>
              <a:rPr lang="es-ES" sz="1400" dirty="0" smtClean="0">
                <a:latin typeface="Arial" pitchFamily="34" charset="0"/>
                <a:cs typeface="Arial" pitchFamily="34" charset="0"/>
              </a:rPr>
            </a:br>
            <a:endParaRPr lang="es-ES" sz="1400" dirty="0" smtClean="0">
              <a:latin typeface="Arial" pitchFamily="34" charset="0"/>
              <a:cs typeface="Arial" pitchFamily="34" charset="0"/>
            </a:endParaRPr>
          </a:p>
          <a:p>
            <a:pPr>
              <a:buNone/>
            </a:pPr>
            <a:r>
              <a:rPr lang="es-ES" sz="1600" dirty="0" smtClean="0"/>
              <a:t/>
            </a:r>
            <a:br>
              <a:rPr lang="es-ES" sz="1600" dirty="0" smtClean="0"/>
            </a:br>
            <a:endParaRPr lang="es-ES" sz="1600" dirty="0" smtClean="0"/>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642918"/>
            <a:ext cx="8229600" cy="5572164"/>
          </a:xfrm>
        </p:spPr>
        <p:txBody>
          <a:bodyPr/>
          <a:lstStyle/>
          <a:p>
            <a:pPr algn="ctr"/>
            <a:r>
              <a:rPr lang="es-ES" sz="2800" b="1" u="sng" dirty="0" smtClean="0"/>
              <a:t>Descripción puesto III</a:t>
            </a:r>
          </a:p>
          <a:p>
            <a:pPr>
              <a:buFont typeface="Arial" pitchFamily="34" charset="0"/>
              <a:buChar char="•"/>
            </a:pPr>
            <a:r>
              <a:rPr lang="es-ES" sz="1400" b="1" dirty="0" smtClean="0">
                <a:solidFill>
                  <a:srgbClr val="0000CC"/>
                </a:solidFill>
                <a:uFill>
                  <a:solidFill>
                    <a:srgbClr val="C00000"/>
                  </a:solidFill>
                </a:uFill>
                <a:latin typeface="Arial" pitchFamily="34" charset="0"/>
                <a:cs typeface="Arial" pitchFamily="34" charset="0"/>
              </a:rPr>
              <a:t>TITULO DEL PUESTO: </a:t>
            </a:r>
            <a:r>
              <a:rPr lang="es-ES" sz="1400" dirty="0" smtClean="0">
                <a:uFill>
                  <a:solidFill>
                    <a:srgbClr val="C00000"/>
                  </a:solidFill>
                </a:uFill>
                <a:latin typeface="Arial" pitchFamily="34" charset="0"/>
                <a:cs typeface="Arial" pitchFamily="34" charset="0"/>
              </a:rPr>
              <a:t>Director de ventas.</a:t>
            </a:r>
          </a:p>
          <a:p>
            <a:pPr>
              <a:buFont typeface="Arial" pitchFamily="34" charset="0"/>
              <a:buChar char="•"/>
            </a:pPr>
            <a:r>
              <a:rPr lang="es-ES" sz="1400" b="1" dirty="0" smtClean="0">
                <a:solidFill>
                  <a:srgbClr val="0000CC"/>
                </a:solidFill>
                <a:uFill>
                  <a:solidFill>
                    <a:srgbClr val="C00000"/>
                  </a:solidFill>
                </a:uFill>
                <a:latin typeface="Arial" pitchFamily="34" charset="0"/>
                <a:cs typeface="Arial" pitchFamily="34" charset="0"/>
              </a:rPr>
              <a:t>MISIÓN: </a:t>
            </a:r>
            <a:r>
              <a:rPr lang="es-ES" sz="1400" dirty="0" smtClean="0">
                <a:uFill>
                  <a:solidFill>
                    <a:srgbClr val="C00000"/>
                  </a:solidFill>
                </a:uFill>
                <a:latin typeface="Arial" pitchFamily="34" charset="0"/>
                <a:cs typeface="Arial" pitchFamily="34" charset="0"/>
              </a:rPr>
              <a:t>Su misión es la de e</a:t>
            </a:r>
            <a:r>
              <a:rPr lang="es-ES" sz="1400" dirty="0" smtClean="0">
                <a:latin typeface="Arial" pitchFamily="34" charset="0"/>
                <a:cs typeface="Arial" pitchFamily="34" charset="0"/>
              </a:rPr>
              <a:t>ncargarse de realizar el primer contacto con los clientes o futuros clientes, recoger las primeras informaciones sobre el producto, bien, servicio, empresa o persona con la que se va a trabajar. Es frente a la empresa el representante de los mismos.</a:t>
            </a:r>
          </a:p>
          <a:p>
            <a:pPr>
              <a:buFont typeface="Arial" pitchFamily="34" charset="0"/>
              <a:buChar char="•"/>
            </a:pPr>
            <a:r>
              <a:rPr lang="es-ES" sz="1400" b="1" dirty="0" smtClean="0">
                <a:solidFill>
                  <a:srgbClr val="0000CC"/>
                </a:solidFill>
                <a:latin typeface="Arial" pitchFamily="34" charset="0"/>
                <a:cs typeface="Arial" pitchFamily="34" charset="0"/>
              </a:rPr>
              <a:t>RESPONSABILIDADES: </a:t>
            </a:r>
            <a:r>
              <a:rPr lang="es-ES" sz="1400" dirty="0" smtClean="0">
                <a:latin typeface="Arial" pitchFamily="34" charset="0"/>
                <a:cs typeface="Arial" pitchFamily="34" charset="0"/>
              </a:rPr>
              <a:t>Consistirá principalmente en ofrecer a los clientes una atención personalizada: seguimiento, evaluación y análisis de necesidades, presentación de ofertas y presupuestos y control y seguimiento de trabajos aceptados.</a:t>
            </a:r>
          </a:p>
          <a:p>
            <a:pPr>
              <a:buFont typeface="Arial" pitchFamily="34" charset="0"/>
              <a:buChar char="•"/>
            </a:pPr>
            <a:r>
              <a:rPr lang="es-ES" sz="1400" b="1" dirty="0" smtClean="0">
                <a:solidFill>
                  <a:srgbClr val="0000CC"/>
                </a:solidFill>
                <a:latin typeface="Arial" pitchFamily="34" charset="0"/>
                <a:cs typeface="Arial" pitchFamily="34" charset="0"/>
              </a:rPr>
              <a:t>DECISIONES: </a:t>
            </a:r>
            <a:r>
              <a:rPr lang="es-ES" sz="1400" dirty="0" smtClean="0">
                <a:latin typeface="Arial" pitchFamily="34" charset="0"/>
                <a:cs typeface="Arial" pitchFamily="34" charset="0"/>
              </a:rPr>
              <a:t>Presentar y defender las propuestas y negociar los plazos en cada una de las fases del trabajo. También tendrá que supervisar el trabajo del estudio. Transmitirá al resto del equipo humano de nuestra organización las necesidades del cliente, los requerimientos de diseño y los plazos de entrega. </a:t>
            </a:r>
          </a:p>
          <a:p>
            <a:pPr>
              <a:buFont typeface="Arial" pitchFamily="34" charset="0"/>
              <a:buChar char="•"/>
            </a:pPr>
            <a:r>
              <a:rPr lang="es-ES" sz="1400" b="1" dirty="0" smtClean="0">
                <a:solidFill>
                  <a:srgbClr val="0000CC"/>
                </a:solidFill>
                <a:latin typeface="Arial" pitchFamily="34" charset="0"/>
                <a:cs typeface="Arial" pitchFamily="34" charset="0"/>
              </a:rPr>
              <a:t>RELACIONES DENTRO Y FUERA DE LA ORGANIZACIÓN:</a:t>
            </a:r>
          </a:p>
          <a:p>
            <a:pPr>
              <a:buNone/>
            </a:pPr>
            <a:r>
              <a:rPr lang="es-ES" sz="1400" b="1" dirty="0" smtClean="0">
                <a:solidFill>
                  <a:srgbClr val="0000CC"/>
                </a:solidFill>
                <a:latin typeface="Arial" pitchFamily="34" charset="0"/>
                <a:cs typeface="Arial" pitchFamily="34" charset="0"/>
              </a:rPr>
              <a:t>      -INTERNAS:</a:t>
            </a:r>
            <a:r>
              <a:rPr lang="es-ES" sz="1400" dirty="0" smtClean="0">
                <a:latin typeface="Arial" pitchFamily="34" charset="0"/>
                <a:cs typeface="Arial" pitchFamily="34" charset="0"/>
              </a:rPr>
              <a:t>  Se relaciona con el departamento de producción y con el administrativo.</a:t>
            </a:r>
          </a:p>
          <a:p>
            <a:pPr>
              <a:buNone/>
            </a:pPr>
            <a:r>
              <a:rPr lang="es-ES" sz="1400" dirty="0" smtClean="0">
                <a:latin typeface="Arial" pitchFamily="34" charset="0"/>
                <a:cs typeface="Arial" pitchFamily="34" charset="0"/>
              </a:rPr>
              <a:t>      </a:t>
            </a:r>
            <a:r>
              <a:rPr lang="es-ES" sz="1400" b="1" dirty="0" smtClean="0">
                <a:solidFill>
                  <a:srgbClr val="0000CC"/>
                </a:solidFill>
                <a:latin typeface="Arial" pitchFamily="34" charset="0"/>
                <a:cs typeface="Arial" pitchFamily="34" charset="0"/>
              </a:rPr>
              <a:t>-EXTERNAS: </a:t>
            </a:r>
            <a:r>
              <a:rPr lang="es-ES" sz="1400" dirty="0" smtClean="0">
                <a:latin typeface="Arial" pitchFamily="34" charset="0"/>
                <a:cs typeface="Arial" pitchFamily="34" charset="0"/>
              </a:rPr>
              <a:t>Está en contacto con las empresas privadas y con los clientes particulares.</a:t>
            </a:r>
          </a:p>
          <a:p>
            <a:pPr>
              <a:buFont typeface="Arial" pitchFamily="34" charset="0"/>
              <a:buChar char="•"/>
            </a:pPr>
            <a:r>
              <a:rPr lang="es-ES" sz="1400" b="1" dirty="0" smtClean="0">
                <a:solidFill>
                  <a:srgbClr val="0000CC"/>
                </a:solidFill>
                <a:latin typeface="Arial" pitchFamily="34" charset="0"/>
                <a:cs typeface="Arial" pitchFamily="34" charset="0"/>
              </a:rPr>
              <a:t>ASPECTOS:</a:t>
            </a:r>
          </a:p>
          <a:p>
            <a:pPr>
              <a:buNone/>
            </a:pPr>
            <a:r>
              <a:rPr lang="es-ES" sz="1400" b="1" dirty="0" smtClean="0">
                <a:solidFill>
                  <a:srgbClr val="0000CC"/>
                </a:solidFill>
                <a:latin typeface="Arial" pitchFamily="34" charset="0"/>
                <a:cs typeface="Arial" pitchFamily="34" charset="0"/>
              </a:rPr>
              <a:t>      -DUROS: </a:t>
            </a:r>
            <a:r>
              <a:rPr lang="es-ES" sz="1400" dirty="0" smtClean="0">
                <a:latin typeface="Arial" pitchFamily="34" charset="0"/>
                <a:cs typeface="Arial" pitchFamily="34" charset="0"/>
              </a:rPr>
              <a:t>No conseguir los objetivos y plazos marcados por el cliente.</a:t>
            </a:r>
          </a:p>
          <a:p>
            <a:pPr>
              <a:buNone/>
            </a:pPr>
            <a:r>
              <a:rPr lang="es-ES" sz="1400" dirty="0" smtClean="0">
                <a:latin typeface="Arial" pitchFamily="34" charset="0"/>
                <a:cs typeface="Arial" pitchFamily="34" charset="0"/>
              </a:rPr>
              <a:t>      </a:t>
            </a:r>
            <a:r>
              <a:rPr lang="es-ES" sz="1400" b="1" dirty="0" smtClean="0">
                <a:solidFill>
                  <a:srgbClr val="0000CC"/>
                </a:solidFill>
                <a:latin typeface="Arial" pitchFamily="34" charset="0"/>
                <a:cs typeface="Arial" pitchFamily="34" charset="0"/>
              </a:rPr>
              <a:t>-SATISFACTORIOS: </a:t>
            </a:r>
            <a:r>
              <a:rPr lang="es-ES" sz="1400" dirty="0" smtClean="0">
                <a:latin typeface="Arial" pitchFamily="34" charset="0"/>
                <a:cs typeface="Arial" pitchFamily="34" charset="0"/>
              </a:rPr>
              <a:t>Lograr que el cliente este satisfecho con el producto entregado.</a:t>
            </a:r>
          </a:p>
          <a:p>
            <a:pPr>
              <a:buFont typeface="Arial" pitchFamily="34" charset="0"/>
              <a:buChar char="•"/>
            </a:pPr>
            <a:r>
              <a:rPr lang="es-ES" sz="1400" b="1" dirty="0" smtClean="0">
                <a:solidFill>
                  <a:srgbClr val="0000CC"/>
                </a:solidFill>
                <a:latin typeface="Arial" pitchFamily="34" charset="0"/>
                <a:cs typeface="Arial" pitchFamily="34" charset="0"/>
              </a:rPr>
              <a:t>CUALIFICACIÓN: </a:t>
            </a:r>
            <a:r>
              <a:rPr lang="es-ES" sz="1400" dirty="0" smtClean="0">
                <a:latin typeface="Arial" pitchFamily="34" charset="0"/>
                <a:cs typeface="Arial" pitchFamily="34" charset="0"/>
              </a:rPr>
              <a:t>El director de ventas ha de ser una persona meticulosa y sistemática, capaz de coordinar un trabajo en equipo y de contar en todo momento con la aprobación y confianza del cliente. Se valora, además, la capacidad de establecer prioridades y mantener la productividad del estudio al más alto nivel.</a:t>
            </a:r>
            <a:r>
              <a:rPr lang="es-ES" sz="1600" dirty="0" smtClean="0"/>
              <a:t/>
            </a:r>
            <a:br>
              <a:rPr lang="es-ES" sz="1600" dirty="0" smtClean="0"/>
            </a:br>
            <a:r>
              <a:rPr lang="es-ES" sz="1600" dirty="0" smtClean="0"/>
              <a:t/>
            </a:r>
            <a:br>
              <a:rPr lang="es-ES" sz="1600" dirty="0" smtClean="0"/>
            </a:br>
            <a:r>
              <a:rPr lang="es-ES" sz="1600" dirty="0" smtClean="0"/>
              <a:t/>
            </a:r>
            <a:br>
              <a:rPr lang="es-ES" sz="1600" dirty="0" smtClean="0"/>
            </a:br>
            <a:r>
              <a:rPr lang="es-ES" sz="1600" dirty="0" smtClean="0"/>
              <a:t/>
            </a:r>
            <a:br>
              <a:rPr lang="es-ES" sz="1600" dirty="0" smtClean="0"/>
            </a:br>
            <a:endParaRPr lang="es-ES" sz="1600" b="1" u="sng" dirty="0" smtClean="0"/>
          </a:p>
          <a:p>
            <a:pPr algn="ctr">
              <a:buNone/>
            </a:pPr>
            <a:endParaRPr lang="es-ES" dirty="0"/>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19</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2 Subtítulo"/>
          <p:cNvSpPr>
            <a:spLocks noGrp="1"/>
          </p:cNvSpPr>
          <p:nvPr>
            <p:ph type="subTitle" idx="1"/>
          </p:nvPr>
        </p:nvSpPr>
        <p:spPr>
          <a:xfrm>
            <a:off x="642938" y="357188"/>
            <a:ext cx="8072437" cy="785812"/>
          </a:xfrm>
        </p:spPr>
        <p:txBody>
          <a:bodyPr/>
          <a:lstStyle/>
          <a:p>
            <a:pPr marR="0">
              <a:buFont typeface="Arial" charset="0"/>
              <a:buNone/>
            </a:pPr>
            <a:endParaRPr lang="es-ES" dirty="0" smtClean="0"/>
          </a:p>
        </p:txBody>
      </p:sp>
      <p:sp>
        <p:nvSpPr>
          <p:cNvPr id="8" name="7 Marcador de pie de página"/>
          <p:cNvSpPr>
            <a:spLocks noGrp="1"/>
          </p:cNvSpPr>
          <p:nvPr>
            <p:ph type="ftr" sz="quarter" idx="11"/>
          </p:nvPr>
        </p:nvSpPr>
        <p:spPr/>
        <p:txBody>
          <a:bodyPr/>
          <a:lstStyle/>
          <a:p>
            <a:pPr>
              <a:defRPr/>
            </a:pPr>
            <a:r>
              <a:rPr lang="es-ES" dirty="0"/>
              <a:t>Carmen Caballero Urbano</a:t>
            </a:r>
          </a:p>
          <a:p>
            <a:pPr>
              <a:defRPr/>
            </a:pPr>
            <a:r>
              <a:rPr lang="es-ES" dirty="0"/>
              <a:t> María de la Sierra Pérez Ropero</a:t>
            </a:r>
          </a:p>
        </p:txBody>
      </p:sp>
      <p:sp>
        <p:nvSpPr>
          <p:cNvPr id="7" name="6 Marcador de número de diapositiva"/>
          <p:cNvSpPr>
            <a:spLocks noGrp="1"/>
          </p:cNvSpPr>
          <p:nvPr>
            <p:ph type="sldNum" sz="quarter" idx="12"/>
          </p:nvPr>
        </p:nvSpPr>
        <p:spPr/>
        <p:txBody>
          <a:bodyPr/>
          <a:lstStyle/>
          <a:p>
            <a:pPr>
              <a:defRPr/>
            </a:pPr>
            <a:fld id="{849365F7-81EF-48B9-A8F4-AE31D28C6C81}" type="slidenum">
              <a:rPr lang="es-ES"/>
              <a:pPr>
                <a:defRPr/>
              </a:pPr>
              <a:t>2</a:t>
            </a:fld>
            <a:endParaRPr lang="es-ES"/>
          </a:p>
        </p:txBody>
      </p:sp>
      <p:sp>
        <p:nvSpPr>
          <p:cNvPr id="9" name="8 Redondear rectángulo de esquina diagonal"/>
          <p:cNvSpPr/>
          <p:nvPr/>
        </p:nvSpPr>
        <p:spPr>
          <a:xfrm>
            <a:off x="1143000" y="357167"/>
            <a:ext cx="1928802" cy="500066"/>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ANÁLISIS DESCRIPTIVO</a:t>
            </a:r>
            <a:r>
              <a:rPr lang="es-ES" dirty="0"/>
              <a:t> </a:t>
            </a:r>
          </a:p>
        </p:txBody>
      </p:sp>
      <p:sp>
        <p:nvSpPr>
          <p:cNvPr id="11" name="10 Redondear rectángulo de esquina diagonal"/>
          <p:cNvSpPr/>
          <p:nvPr/>
        </p:nvSpPr>
        <p:spPr>
          <a:xfrm>
            <a:off x="3714750" y="357167"/>
            <a:ext cx="2143134" cy="500066"/>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ELEMENTOS </a:t>
            </a:r>
            <a:r>
              <a:rPr lang="es-ES" b="1" dirty="0" smtClean="0"/>
              <a:t>ESTRUCTURALES</a:t>
            </a:r>
            <a:endParaRPr lang="es-ES" b="1" dirty="0"/>
          </a:p>
        </p:txBody>
      </p:sp>
      <p:sp>
        <p:nvSpPr>
          <p:cNvPr id="12" name="11 Redondear rectángulo de esquina diagonal"/>
          <p:cNvSpPr/>
          <p:nvPr/>
        </p:nvSpPr>
        <p:spPr>
          <a:xfrm>
            <a:off x="6286500" y="357167"/>
            <a:ext cx="2071714" cy="500065"/>
          </a:xfrm>
          <a:prstGeom prst="round2DiagRect">
            <a:avLst>
              <a:gd name="adj1" fmla="val 16667"/>
              <a:gd name="adj2" fmla="val 0"/>
            </a:avLst>
          </a:prstGeom>
          <a:scene3d>
            <a:camera prst="orthographicFront"/>
            <a:lightRig rig="threePt" dir="t"/>
          </a:scene3d>
          <a:sp3d>
            <a:bevelT w="114300" prst="artDeco"/>
          </a:sp3d>
        </p:spPr>
        <p:style>
          <a:lnRef idx="1">
            <a:schemeClr val="accent5"/>
          </a:lnRef>
          <a:fillRef idx="2">
            <a:schemeClr val="accent5"/>
          </a:fillRef>
          <a:effectRef idx="1">
            <a:schemeClr val="accent5"/>
          </a:effectRef>
          <a:fontRef idx="minor">
            <a:schemeClr val="dk1"/>
          </a:fontRef>
        </p:style>
        <p:txBody>
          <a:bodyPr anchor="ctr"/>
          <a:lstStyle/>
          <a:p>
            <a:pPr algn="ctr">
              <a:defRPr/>
            </a:pPr>
            <a:r>
              <a:rPr lang="es-ES" b="1" dirty="0"/>
              <a:t>FACTORES DE CONTINGENCIA</a:t>
            </a:r>
          </a:p>
        </p:txBody>
      </p:sp>
      <p:sp>
        <p:nvSpPr>
          <p:cNvPr id="13" name="12 Título"/>
          <p:cNvSpPr>
            <a:spLocks noGrp="1"/>
          </p:cNvSpPr>
          <p:nvPr>
            <p:ph type="ctrTitle"/>
          </p:nvPr>
        </p:nvSpPr>
        <p:spPr>
          <a:xfrm>
            <a:off x="533400" y="1371600"/>
            <a:ext cx="7851648" cy="628640"/>
          </a:xfrm>
        </p:spPr>
        <p:txBody>
          <a:bodyPr>
            <a:normAutofit fontScale="90000"/>
          </a:bodyPr>
          <a:lstStyle/>
          <a:p>
            <a:r>
              <a:rPr lang="es-ES" sz="3600" b="0" dirty="0" smtClean="0"/>
              <a:t/>
            </a:r>
            <a:br>
              <a:rPr lang="es-ES" sz="3600" b="0" dirty="0" smtClean="0"/>
            </a:br>
            <a:r>
              <a:rPr lang="es-ES" sz="3600" b="0" dirty="0" smtClean="0"/>
              <a:t/>
            </a:r>
            <a:br>
              <a:rPr lang="es-ES" sz="3600" b="0" dirty="0" smtClean="0"/>
            </a:br>
            <a:endParaRPr lang="es-ES" sz="3600" b="0" dirty="0"/>
          </a:p>
        </p:txBody>
      </p:sp>
      <p:sp>
        <p:nvSpPr>
          <p:cNvPr id="14" name="13 Rectángulo"/>
          <p:cNvSpPr/>
          <p:nvPr/>
        </p:nvSpPr>
        <p:spPr>
          <a:xfrm>
            <a:off x="1643042" y="1357298"/>
            <a:ext cx="6072230" cy="3170099"/>
          </a:xfrm>
          <a:prstGeom prst="rect">
            <a:avLst/>
          </a:prstGeom>
        </p:spPr>
        <p:txBody>
          <a:bodyPr wrap="square">
            <a:spAutoFit/>
          </a:bodyPr>
          <a:lstStyle/>
          <a:p>
            <a:pPr algn="ctr"/>
            <a:r>
              <a:rPr lang="es-ES" sz="3600" b="1" u="dbl" dirty="0" smtClean="0">
                <a:solidFill>
                  <a:schemeClr val="bg1"/>
                </a:solidFill>
                <a:effectLst>
                  <a:outerShdw blurRad="60007" dist="200025" dir="15000000" sy="30000" kx="-1800000" algn="bl" rotWithShape="0">
                    <a:prstClr val="black">
                      <a:alpha val="32000"/>
                    </a:prstClr>
                  </a:outerShdw>
                </a:effectLst>
                <a:latin typeface="+mj-lt"/>
              </a:rPr>
              <a:t>ANALISÍS DESCRIPTIVO</a:t>
            </a:r>
          </a:p>
          <a:p>
            <a:pPr algn="ctr"/>
            <a:endParaRPr lang="es-ES" sz="3600" b="1" u="dbl" dirty="0" smtClean="0">
              <a:solidFill>
                <a:schemeClr val="bg1"/>
              </a:solidFill>
              <a:effectLst>
                <a:outerShdw blurRad="60007" dist="200025" dir="15000000" sy="30000" kx="-1800000" algn="bl" rotWithShape="0">
                  <a:prstClr val="black">
                    <a:alpha val="32000"/>
                  </a:prstClr>
                </a:outerShdw>
              </a:effectLst>
              <a:latin typeface="+mj-lt"/>
            </a:endParaRPr>
          </a:p>
          <a:p>
            <a:pPr algn="just"/>
            <a:endParaRPr lang="es-ES" sz="2000" u="dbl" dirty="0" smtClean="0">
              <a:solidFill>
                <a:schemeClr val="bg1"/>
              </a:solidFill>
              <a:latin typeface="+mj-lt"/>
            </a:endParaRPr>
          </a:p>
          <a:p>
            <a:pPr algn="just"/>
            <a:endParaRPr lang="es-ES" sz="3600" b="1" u="dbl" dirty="0" smtClean="0">
              <a:solidFill>
                <a:schemeClr val="bg1"/>
              </a:solidFill>
              <a:effectLst>
                <a:outerShdw blurRad="60007" dist="200025" dir="15000000" sy="30000" kx="-1800000" algn="bl" rotWithShape="0">
                  <a:prstClr val="black">
                    <a:alpha val="32000"/>
                  </a:prstClr>
                </a:outerShdw>
              </a:effectLst>
              <a:latin typeface="+mj-lt"/>
            </a:endParaRPr>
          </a:p>
          <a:p>
            <a:pPr algn="ctr"/>
            <a:endParaRPr lang="es-ES" sz="3600" b="1" u="dbl" dirty="0" smtClean="0">
              <a:solidFill>
                <a:schemeClr val="bg1"/>
              </a:solidFill>
              <a:effectLst>
                <a:outerShdw blurRad="60007" dist="200025" dir="15000000" sy="30000" kx="-1800000" algn="bl" rotWithShape="0">
                  <a:prstClr val="black">
                    <a:alpha val="32000"/>
                  </a:prstClr>
                </a:outerShdw>
              </a:effectLst>
              <a:latin typeface="+mj-lt"/>
            </a:endParaRPr>
          </a:p>
          <a:p>
            <a:pPr algn="just"/>
            <a:endParaRPr lang="es-ES" sz="3600" dirty="0">
              <a:solidFill>
                <a:schemeClr val="bg1"/>
              </a:solidFill>
              <a:latin typeface="+mj-lt"/>
            </a:endParaRPr>
          </a:p>
        </p:txBody>
      </p:sp>
      <p:sp>
        <p:nvSpPr>
          <p:cNvPr id="16" name="15 CuadroTexto"/>
          <p:cNvSpPr txBox="1"/>
          <p:nvPr/>
        </p:nvSpPr>
        <p:spPr>
          <a:xfrm>
            <a:off x="1428728" y="2500306"/>
            <a:ext cx="6572296" cy="3046988"/>
          </a:xfrm>
          <a:prstGeom prst="rect">
            <a:avLst/>
          </a:prstGeom>
          <a:noFill/>
        </p:spPr>
        <p:txBody>
          <a:bodyPr wrap="square" rtlCol="0">
            <a:spAutoFit/>
          </a:bodyPr>
          <a:lstStyle/>
          <a:p>
            <a:pPr>
              <a:buFontTx/>
              <a:buChar char="-"/>
            </a:pPr>
            <a:r>
              <a:rPr lang="es-ES" sz="2400" dirty="0" smtClean="0">
                <a:solidFill>
                  <a:schemeClr val="bg1"/>
                </a:solidFill>
              </a:rPr>
              <a:t> </a:t>
            </a:r>
            <a:r>
              <a:rPr lang="es-ES" sz="2400" dirty="0" smtClean="0">
                <a:ln>
                  <a:solidFill>
                    <a:srgbClr val="008000"/>
                  </a:solidFill>
                </a:ln>
                <a:solidFill>
                  <a:schemeClr val="bg1"/>
                </a:solidFill>
              </a:rPr>
              <a:t>HISTORIA</a:t>
            </a:r>
          </a:p>
          <a:p>
            <a:endParaRPr lang="es-ES" sz="2400" dirty="0" smtClean="0">
              <a:solidFill>
                <a:schemeClr val="bg1"/>
              </a:solidFill>
            </a:endParaRPr>
          </a:p>
          <a:p>
            <a:pPr>
              <a:buFontTx/>
              <a:buChar char="-"/>
            </a:pPr>
            <a:r>
              <a:rPr lang="es-ES" sz="2400" dirty="0" smtClean="0">
                <a:solidFill>
                  <a:schemeClr val="bg1"/>
                </a:solidFill>
              </a:rPr>
              <a:t> </a:t>
            </a:r>
            <a:r>
              <a:rPr lang="es-ES" sz="2400" dirty="0" smtClean="0">
                <a:ln>
                  <a:solidFill>
                    <a:srgbClr val="008000"/>
                  </a:solidFill>
                </a:ln>
                <a:solidFill>
                  <a:schemeClr val="bg1"/>
                </a:solidFill>
              </a:rPr>
              <a:t>ACTIVIDADES</a:t>
            </a:r>
          </a:p>
          <a:p>
            <a:endParaRPr lang="es-ES" sz="2400" dirty="0" smtClean="0">
              <a:ln>
                <a:solidFill>
                  <a:srgbClr val="008000"/>
                </a:solidFill>
              </a:ln>
              <a:solidFill>
                <a:schemeClr val="bg1"/>
              </a:solidFill>
            </a:endParaRPr>
          </a:p>
          <a:p>
            <a:pPr>
              <a:buFontTx/>
              <a:buChar char="-"/>
            </a:pPr>
            <a:r>
              <a:rPr lang="es-ES" sz="2400" dirty="0" smtClean="0">
                <a:ln>
                  <a:solidFill>
                    <a:srgbClr val="008000"/>
                  </a:solidFill>
                </a:ln>
                <a:solidFill>
                  <a:schemeClr val="bg1"/>
                </a:solidFill>
              </a:rPr>
              <a:t> CARACTERISTICAS GENERICA</a:t>
            </a:r>
          </a:p>
          <a:p>
            <a:pPr>
              <a:buFontTx/>
              <a:buChar char="-"/>
            </a:pPr>
            <a:endParaRPr lang="es-ES" sz="2400" dirty="0" smtClean="0">
              <a:ln>
                <a:solidFill>
                  <a:srgbClr val="008000"/>
                </a:solidFill>
              </a:ln>
              <a:solidFill>
                <a:schemeClr val="bg1"/>
              </a:solidFill>
            </a:endParaRPr>
          </a:p>
          <a:p>
            <a:pPr>
              <a:buFontTx/>
              <a:buChar char="-"/>
            </a:pPr>
            <a:r>
              <a:rPr lang="es-ES" sz="2400" dirty="0" smtClean="0">
                <a:ln>
                  <a:solidFill>
                    <a:srgbClr val="008000"/>
                  </a:solidFill>
                </a:ln>
                <a:solidFill>
                  <a:schemeClr val="bg1"/>
                </a:solidFill>
              </a:rPr>
              <a:t> MISIÓN, VISIÓN Y OBJETIVOS</a:t>
            </a:r>
          </a:p>
          <a:p>
            <a:pPr>
              <a:buFontTx/>
              <a:buChar char="-"/>
            </a:pPr>
            <a:endParaRPr lang="es-ES" sz="24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graphicFrame>
        <p:nvGraphicFramePr>
          <p:cNvPr id="6" name="5 Marcador de contenido"/>
          <p:cNvGraphicFramePr>
            <a:graphicFrameLocks noGrp="1"/>
          </p:cNvGraphicFramePr>
          <p:nvPr>
            <p:ph idx="1"/>
          </p:nvPr>
        </p:nvGraphicFramePr>
        <p:xfrm>
          <a:off x="428596" y="714356"/>
          <a:ext cx="8229600" cy="5488096"/>
        </p:xfrm>
        <a:graphic>
          <a:graphicData uri="http://schemas.openxmlformats.org/drawingml/2006/table">
            <a:tbl>
              <a:tblPr firstRow="1" bandRow="1">
                <a:tableStyleId>{3C2FFA5D-87B4-456A-9821-1D502468CF0F}</a:tableStyleId>
              </a:tblPr>
              <a:tblGrid>
                <a:gridCol w="2071702"/>
                <a:gridCol w="3414698"/>
                <a:gridCol w="2743200"/>
              </a:tblGrid>
              <a:tr h="1073086">
                <a:tc>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pPr algn="ctr"/>
                      <a:r>
                        <a:rPr lang="es-ES" sz="1600" dirty="0" smtClean="0"/>
                        <a:t>AMPLITUD</a:t>
                      </a:r>
                      <a:endParaRPr lang="es-ES" sz="1600" baseline="0" dirty="0" smtClean="0"/>
                    </a:p>
                    <a:p>
                      <a:pPr algn="ctr"/>
                      <a:r>
                        <a:rPr lang="es-ES" sz="1600" baseline="0" dirty="0" smtClean="0"/>
                        <a:t>HORIZONTAL</a:t>
                      </a:r>
                      <a:endParaRPr lang="es-ES" sz="16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pPr algn="ctr"/>
                      <a:r>
                        <a:rPr lang="es-ES" sz="1600" dirty="0" smtClean="0"/>
                        <a:t>ESPECIALIZACION HORIZONTAL</a:t>
                      </a:r>
                      <a:endParaRPr lang="es-ES" sz="16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r>
              <a:tr h="2355938">
                <a:tc>
                  <a:txBody>
                    <a:bodyPr/>
                    <a:lstStyle/>
                    <a:p>
                      <a:pPr algn="ctr"/>
                      <a:r>
                        <a:rPr lang="es-ES" sz="1600" b="1" dirty="0" smtClean="0">
                          <a:solidFill>
                            <a:schemeClr val="bg1"/>
                          </a:solidFill>
                        </a:rPr>
                        <a:t>AMPLITUD </a:t>
                      </a:r>
                    </a:p>
                    <a:p>
                      <a:pPr algn="ctr"/>
                      <a:r>
                        <a:rPr lang="es-ES" sz="1600" b="1" dirty="0" smtClean="0">
                          <a:solidFill>
                            <a:schemeClr val="bg1"/>
                          </a:solidFill>
                        </a:rPr>
                        <a:t>VERTICAL</a:t>
                      </a:r>
                    </a:p>
                    <a:p>
                      <a:endParaRPr lang="es-E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pPr algn="just"/>
                      <a:r>
                        <a:rPr lang="es-ES" sz="1400" b="1" dirty="0" smtClean="0"/>
                        <a:t>AH, AV</a:t>
                      </a:r>
                      <a:r>
                        <a:rPr lang="es-ES" sz="1400" dirty="0" smtClean="0"/>
                        <a:t>: Aquí se encontraría la cúpula directiva, cuyo objeto es la formulación de decisiones estratégicas, las cuales tienen un gran impacto sobre la organización. Los puestos que se encargan de esta tarea son:</a:t>
                      </a:r>
                    </a:p>
                    <a:p>
                      <a:pPr algn="just">
                        <a:buFontTx/>
                        <a:buChar char="-"/>
                      </a:pPr>
                      <a:r>
                        <a:rPr lang="es-ES" sz="1400" dirty="0" smtClean="0"/>
                        <a:t>Director General. </a:t>
                      </a:r>
                    </a:p>
                    <a:p>
                      <a:pPr algn="just">
                        <a:buFontTx/>
                        <a:buChar char="-"/>
                      </a:pPr>
                      <a:r>
                        <a:rPr lang="es-ES" sz="1400" dirty="0" smtClean="0"/>
                        <a:t>Director de Compras.    </a:t>
                      </a:r>
                    </a:p>
                    <a:p>
                      <a:pPr algn="just">
                        <a:buFontTx/>
                        <a:buChar char="-"/>
                      </a:pPr>
                      <a:r>
                        <a:rPr lang="es-ES" sz="1400" dirty="0" smtClean="0"/>
                        <a:t>Director de Producción.</a:t>
                      </a:r>
                    </a:p>
                    <a:p>
                      <a:pPr algn="just">
                        <a:buFontTx/>
                        <a:buChar char="-"/>
                      </a:pPr>
                      <a:r>
                        <a:rPr lang="es-ES" sz="1400" dirty="0" smtClean="0"/>
                        <a:t>Director de Ventas.</a:t>
                      </a:r>
                    </a:p>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s-ES" sz="1400" b="1" dirty="0" smtClean="0"/>
                        <a:t>EH,</a:t>
                      </a:r>
                      <a:r>
                        <a:rPr lang="es-ES" sz="1400" b="1" baseline="0" dirty="0" smtClean="0"/>
                        <a:t> AV: </a:t>
                      </a:r>
                      <a:r>
                        <a:rPr lang="es-ES" sz="1400" b="0" baseline="0" dirty="0" smtClean="0"/>
                        <a:t>En esta parte se situarían todos aquellos trabajadores que son capaces de controlar todos los aspectos del puesto que ocupan. Aquí nos encontramos con el siguiente puesto:</a:t>
                      </a:r>
                    </a:p>
                    <a:p>
                      <a:r>
                        <a:rPr lang="es-ES" sz="1400" b="0" baseline="0" dirty="0" smtClean="0"/>
                        <a:t>-Jefe  de Producción.</a:t>
                      </a:r>
                      <a:endParaRPr lang="es-E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r>
              <a:tr h="1915650">
                <a:tc>
                  <a:txBody>
                    <a:bodyPr/>
                    <a:lstStyle/>
                    <a:p>
                      <a:pPr algn="ctr"/>
                      <a:r>
                        <a:rPr lang="es-ES" sz="1600" b="1" dirty="0" smtClean="0">
                          <a:solidFill>
                            <a:schemeClr val="bg1"/>
                          </a:solidFill>
                        </a:rPr>
                        <a:t>ESPECIALIZACION VERTICAL</a:t>
                      </a:r>
                      <a:endParaRPr lang="es-ES" sz="16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r>
                        <a:rPr lang="es-ES" sz="1400" b="1" dirty="0" smtClean="0"/>
                        <a:t>AH, EV:</a:t>
                      </a:r>
                      <a:r>
                        <a:rPr lang="es-ES" sz="1400" b="1" baseline="0" dirty="0" smtClean="0"/>
                        <a:t> </a:t>
                      </a:r>
                      <a:r>
                        <a:rPr lang="es-ES" sz="1400" b="0" baseline="0" dirty="0" smtClean="0"/>
                        <a:t>Los trabajadores realizan múltiples actividades  y desarrollan su tarea sin preguntar como ni porque. Solo </a:t>
                      </a:r>
                      <a:r>
                        <a:rPr lang="es-ES" sz="1400" b="0" baseline="0" smtClean="0"/>
                        <a:t>se limitan </a:t>
                      </a:r>
                      <a:r>
                        <a:rPr lang="es-ES" sz="1400" b="0" baseline="0" dirty="0" smtClean="0"/>
                        <a:t>a realizar lo que le mandan. El puesto característico de esta  dimensión sería : </a:t>
                      </a:r>
                    </a:p>
                    <a:p>
                      <a:r>
                        <a:rPr lang="es-ES" sz="1400" b="0" baseline="0" dirty="0" smtClean="0"/>
                        <a:t>-Operario.</a:t>
                      </a:r>
                      <a:endParaRPr lang="es-E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lang="es-ES" sz="1400" b="1" dirty="0" smtClean="0"/>
                        <a:t>EH, EV: </a:t>
                      </a:r>
                      <a:r>
                        <a:rPr lang="es-ES" sz="1400" b="0" dirty="0" smtClean="0"/>
                        <a:t>Los</a:t>
                      </a:r>
                      <a:r>
                        <a:rPr lang="es-ES" sz="1400" b="0" baseline="0" dirty="0" smtClean="0"/>
                        <a:t> trabajadores realizan siempre la misma tarea y además realizan su trabajo al igual que los operarios sin saber como ni porque.  Nos encontramos con el siguiente puesto:</a:t>
                      </a:r>
                    </a:p>
                    <a:p>
                      <a:r>
                        <a:rPr lang="es-ES" sz="1400" b="0" baseline="0" dirty="0" smtClean="0"/>
                        <a:t>-Administrativo.</a:t>
                      </a:r>
                      <a:endParaRPr lang="es-E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r>
            </a:tbl>
          </a:graphicData>
        </a:graphic>
      </p:graphicFrame>
      <p:sp>
        <p:nvSpPr>
          <p:cNvPr id="4" name="3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21</a:t>
            </a:fld>
            <a:endParaRPr lang="es-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0"/>
            <a:ext cx="3143240" cy="428628"/>
          </a:xfrm>
        </p:spPr>
        <p:txBody>
          <a:bodyPr/>
          <a:lstStyle/>
          <a:p>
            <a:r>
              <a:rPr lang="es-ES" sz="1800" b="1" u="sng" dirty="0" smtClean="0">
                <a:latin typeface="Arial" pitchFamily="34" charset="0"/>
                <a:cs typeface="Arial" pitchFamily="34" charset="0"/>
              </a:rPr>
              <a:t>MAPA DE PROCESOS</a:t>
            </a:r>
            <a:endParaRPr lang="es-ES" sz="1800" b="1" u="sng"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22</a:t>
            </a:fld>
            <a:endParaRPr lang="es-ES"/>
          </a:p>
        </p:txBody>
      </p:sp>
      <p:sp>
        <p:nvSpPr>
          <p:cNvPr id="6" name="5 Rectángulo"/>
          <p:cNvSpPr/>
          <p:nvPr/>
        </p:nvSpPr>
        <p:spPr>
          <a:xfrm>
            <a:off x="3214678" y="571480"/>
            <a:ext cx="2786082" cy="571504"/>
          </a:xfrm>
          <a:prstGeom prst="rect">
            <a:avLst/>
          </a:prstGeom>
          <a:solidFill>
            <a:srgbClr val="FFFF66"/>
          </a:solidFill>
          <a:ln>
            <a:solidFill>
              <a:srgbClr val="FF6600"/>
            </a:solidFill>
          </a:ln>
          <a:effectLst>
            <a:outerShdw blurRad="50800" dist="38100" algn="l" rotWithShape="0">
              <a:prstClr val="black">
                <a:alpha val="40000"/>
              </a:prstClr>
            </a:outerShdw>
          </a:effectLst>
          <a:scene3d>
            <a:camera prst="perspectiveBelow"/>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CuadroTexto"/>
          <p:cNvSpPr txBox="1"/>
          <p:nvPr/>
        </p:nvSpPr>
        <p:spPr>
          <a:xfrm>
            <a:off x="3357554" y="642918"/>
            <a:ext cx="2428892" cy="369332"/>
          </a:xfrm>
          <a:prstGeom prst="rect">
            <a:avLst/>
          </a:prstGeom>
          <a:noFill/>
        </p:spPr>
        <p:txBody>
          <a:bodyPr wrap="square" rtlCol="0">
            <a:spAutoFit/>
          </a:bodyPr>
          <a:lstStyle/>
          <a:p>
            <a:pPr algn="ctr"/>
            <a:r>
              <a:rPr lang="es-ES" dirty="0" smtClean="0"/>
              <a:t>PLAN DE NEGOCIO</a:t>
            </a:r>
            <a:endParaRPr lang="es-ES" dirty="0"/>
          </a:p>
        </p:txBody>
      </p:sp>
      <p:cxnSp>
        <p:nvCxnSpPr>
          <p:cNvPr id="11" name="10 Conector recto de flecha"/>
          <p:cNvCxnSpPr/>
          <p:nvPr/>
        </p:nvCxnSpPr>
        <p:spPr>
          <a:xfrm rot="10800000">
            <a:off x="6500826" y="1643050"/>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rot="5400000">
            <a:off x="5394331" y="124934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rot="5400000" flipH="1" flipV="1">
            <a:off x="5322893" y="210660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38 Rectángulo redondeado"/>
          <p:cNvSpPr/>
          <p:nvPr/>
        </p:nvSpPr>
        <p:spPr>
          <a:xfrm>
            <a:off x="142844" y="2071678"/>
            <a:ext cx="428628" cy="3786214"/>
          </a:xfrm>
          <a:prstGeom prst="roundRect">
            <a:avLst>
              <a:gd name="adj" fmla="val 16667"/>
            </a:avLst>
          </a:prstGeom>
          <a:solidFill>
            <a:srgbClr val="FF6600"/>
          </a:solidFill>
          <a:scene3d>
            <a:camera prst="obliqueTopRigh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40 Rectángulo redondeado"/>
          <p:cNvSpPr/>
          <p:nvPr/>
        </p:nvSpPr>
        <p:spPr>
          <a:xfrm>
            <a:off x="8572528" y="2071678"/>
            <a:ext cx="428628" cy="3786214"/>
          </a:xfrm>
          <a:prstGeom prst="roundRect">
            <a:avLst/>
          </a:prstGeom>
          <a:solidFill>
            <a:srgbClr val="FF6600"/>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2" name="41 CuadroTexto"/>
          <p:cNvSpPr txBox="1"/>
          <p:nvPr/>
        </p:nvSpPr>
        <p:spPr>
          <a:xfrm>
            <a:off x="142844" y="2357430"/>
            <a:ext cx="357190" cy="3139321"/>
          </a:xfrm>
          <a:prstGeom prst="rect">
            <a:avLst/>
          </a:prstGeom>
          <a:noFill/>
          <a:scene3d>
            <a:camera prst="orthographicFront"/>
            <a:lightRig rig="threePt" dir="t"/>
          </a:scene3d>
          <a:sp3d>
            <a:bevelT w="139700" h="139700" prst="divot"/>
          </a:sp3d>
        </p:spPr>
        <p:txBody>
          <a:bodyPr wrap="square" rtlCol="0">
            <a:spAutoFit/>
          </a:bodyPr>
          <a:lstStyle/>
          <a:p>
            <a:r>
              <a:rPr lang="es-ES" dirty="0" smtClean="0"/>
              <a:t>P</a:t>
            </a:r>
          </a:p>
          <a:p>
            <a:r>
              <a:rPr lang="es-ES" dirty="0" smtClean="0"/>
              <a:t>R</a:t>
            </a:r>
          </a:p>
          <a:p>
            <a:r>
              <a:rPr lang="es-ES" dirty="0" smtClean="0"/>
              <a:t>O</a:t>
            </a:r>
          </a:p>
          <a:p>
            <a:r>
              <a:rPr lang="es-ES" dirty="0" smtClean="0"/>
              <a:t>V</a:t>
            </a:r>
          </a:p>
          <a:p>
            <a:r>
              <a:rPr lang="es-ES" dirty="0" smtClean="0"/>
              <a:t>E</a:t>
            </a:r>
          </a:p>
          <a:p>
            <a:r>
              <a:rPr lang="es-ES" dirty="0" smtClean="0"/>
              <a:t>E</a:t>
            </a:r>
          </a:p>
          <a:p>
            <a:r>
              <a:rPr lang="es-ES" dirty="0" smtClean="0"/>
              <a:t>D</a:t>
            </a:r>
          </a:p>
          <a:p>
            <a:r>
              <a:rPr lang="es-ES" dirty="0" smtClean="0"/>
              <a:t>O</a:t>
            </a:r>
          </a:p>
          <a:p>
            <a:r>
              <a:rPr lang="es-ES" dirty="0" smtClean="0"/>
              <a:t>R</a:t>
            </a:r>
          </a:p>
          <a:p>
            <a:r>
              <a:rPr lang="es-ES" dirty="0" smtClean="0"/>
              <a:t>E</a:t>
            </a:r>
          </a:p>
          <a:p>
            <a:r>
              <a:rPr lang="es-ES" dirty="0" smtClean="0"/>
              <a:t>S</a:t>
            </a:r>
          </a:p>
        </p:txBody>
      </p:sp>
      <p:sp>
        <p:nvSpPr>
          <p:cNvPr id="43" name="42 CuadroTexto"/>
          <p:cNvSpPr txBox="1"/>
          <p:nvPr/>
        </p:nvSpPr>
        <p:spPr>
          <a:xfrm>
            <a:off x="8643966" y="2643182"/>
            <a:ext cx="285752" cy="2585323"/>
          </a:xfrm>
          <a:prstGeom prst="rect">
            <a:avLst/>
          </a:prstGeom>
          <a:noFill/>
        </p:spPr>
        <p:txBody>
          <a:bodyPr wrap="square" rtlCol="0">
            <a:spAutoFit/>
          </a:bodyPr>
          <a:lstStyle/>
          <a:p>
            <a:r>
              <a:rPr lang="es-ES" dirty="0" smtClean="0"/>
              <a:t>C</a:t>
            </a:r>
          </a:p>
          <a:p>
            <a:r>
              <a:rPr lang="es-ES" dirty="0" smtClean="0"/>
              <a:t>L</a:t>
            </a:r>
          </a:p>
          <a:p>
            <a:r>
              <a:rPr lang="es-ES" dirty="0" smtClean="0"/>
              <a:t>I</a:t>
            </a:r>
          </a:p>
          <a:p>
            <a:r>
              <a:rPr lang="es-ES" dirty="0" smtClean="0"/>
              <a:t>E</a:t>
            </a:r>
          </a:p>
          <a:p>
            <a:r>
              <a:rPr lang="es-ES" dirty="0" smtClean="0"/>
              <a:t>N</a:t>
            </a:r>
          </a:p>
          <a:p>
            <a:r>
              <a:rPr lang="es-ES" dirty="0" smtClean="0"/>
              <a:t>T</a:t>
            </a:r>
          </a:p>
          <a:p>
            <a:r>
              <a:rPr lang="es-ES" dirty="0" smtClean="0"/>
              <a:t>E</a:t>
            </a:r>
          </a:p>
          <a:p>
            <a:r>
              <a:rPr lang="es-ES" dirty="0" smtClean="0"/>
              <a:t>S</a:t>
            </a:r>
          </a:p>
          <a:p>
            <a:endParaRPr lang="es-ES" dirty="0"/>
          </a:p>
        </p:txBody>
      </p:sp>
      <p:cxnSp>
        <p:nvCxnSpPr>
          <p:cNvPr id="45" name="44 Conector recto"/>
          <p:cNvCxnSpPr>
            <a:stCxn id="6" idx="1"/>
          </p:cNvCxnSpPr>
          <p:nvPr/>
        </p:nvCxnSpPr>
        <p:spPr>
          <a:xfrm rot="10800000">
            <a:off x="1428728" y="857232"/>
            <a:ext cx="17859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rot="5400000">
            <a:off x="1143770" y="1142190"/>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50 Rectángulo"/>
          <p:cNvSpPr/>
          <p:nvPr/>
        </p:nvSpPr>
        <p:spPr>
          <a:xfrm>
            <a:off x="642910" y="1428736"/>
            <a:ext cx="1714512" cy="642942"/>
          </a:xfrm>
          <a:prstGeom prst="rect">
            <a:avLst/>
          </a:prstGeom>
          <a:solidFill>
            <a:srgbClr val="FFFF66"/>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2" name="51 CuadroTexto"/>
          <p:cNvSpPr txBox="1"/>
          <p:nvPr/>
        </p:nvSpPr>
        <p:spPr>
          <a:xfrm>
            <a:off x="642910" y="1428736"/>
            <a:ext cx="1643074" cy="646331"/>
          </a:xfrm>
          <a:prstGeom prst="rect">
            <a:avLst/>
          </a:prstGeom>
          <a:noFill/>
        </p:spPr>
        <p:txBody>
          <a:bodyPr wrap="square" rtlCol="0">
            <a:spAutoFit/>
          </a:bodyPr>
          <a:lstStyle/>
          <a:p>
            <a:pPr algn="ctr"/>
            <a:r>
              <a:rPr lang="es-ES" dirty="0" smtClean="0"/>
              <a:t>Plan de Compras</a:t>
            </a:r>
            <a:endParaRPr lang="es-ES" dirty="0"/>
          </a:p>
        </p:txBody>
      </p:sp>
      <p:sp>
        <p:nvSpPr>
          <p:cNvPr id="53" name="52 Rectángulo"/>
          <p:cNvSpPr/>
          <p:nvPr/>
        </p:nvSpPr>
        <p:spPr>
          <a:xfrm>
            <a:off x="2857488" y="1357298"/>
            <a:ext cx="1357322" cy="6429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1" name="60 Conector recto"/>
          <p:cNvCxnSpPr>
            <a:stCxn id="6" idx="3"/>
          </p:cNvCxnSpPr>
          <p:nvPr/>
        </p:nvCxnSpPr>
        <p:spPr>
          <a:xfrm>
            <a:off x="6000760" y="857232"/>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p:nvPr/>
        </p:nvCxnSpPr>
        <p:spPr>
          <a:xfrm rot="5400000">
            <a:off x="7251719" y="1106471"/>
            <a:ext cx="4992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63 Rectángulo"/>
          <p:cNvSpPr/>
          <p:nvPr/>
        </p:nvSpPr>
        <p:spPr>
          <a:xfrm>
            <a:off x="6858016" y="1357298"/>
            <a:ext cx="1428760" cy="5715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5" name="64 CuadroTexto"/>
          <p:cNvSpPr txBox="1"/>
          <p:nvPr/>
        </p:nvSpPr>
        <p:spPr>
          <a:xfrm>
            <a:off x="6572264" y="1500174"/>
            <a:ext cx="184731" cy="369332"/>
          </a:xfrm>
          <a:prstGeom prst="rect">
            <a:avLst/>
          </a:prstGeom>
          <a:noFill/>
        </p:spPr>
        <p:txBody>
          <a:bodyPr wrap="none" rtlCol="0">
            <a:spAutoFit/>
          </a:bodyPr>
          <a:lstStyle/>
          <a:p>
            <a:endParaRPr lang="es-ES" dirty="0"/>
          </a:p>
        </p:txBody>
      </p:sp>
      <p:sp>
        <p:nvSpPr>
          <p:cNvPr id="66" name="65 CuadroTexto"/>
          <p:cNvSpPr txBox="1"/>
          <p:nvPr/>
        </p:nvSpPr>
        <p:spPr>
          <a:xfrm>
            <a:off x="2857488" y="1357298"/>
            <a:ext cx="1357322" cy="646331"/>
          </a:xfrm>
          <a:prstGeom prst="rect">
            <a:avLst/>
          </a:prstGeom>
          <a:solidFill>
            <a:srgbClr val="FFFF66"/>
          </a:solidFill>
          <a:ln>
            <a:solidFill>
              <a:srgbClr val="FF6600"/>
            </a:solidFill>
          </a:ln>
        </p:spPr>
        <p:txBody>
          <a:bodyPr wrap="square" rtlCol="0">
            <a:spAutoFit/>
          </a:bodyPr>
          <a:lstStyle/>
          <a:p>
            <a:pPr algn="ctr"/>
            <a:r>
              <a:rPr lang="es-ES" dirty="0" smtClean="0"/>
              <a:t>Plan de Producción</a:t>
            </a:r>
            <a:endParaRPr lang="es-ES" dirty="0"/>
          </a:p>
        </p:txBody>
      </p:sp>
      <p:cxnSp>
        <p:nvCxnSpPr>
          <p:cNvPr id="68" name="67 Conector recto de flecha"/>
          <p:cNvCxnSpPr/>
          <p:nvPr/>
        </p:nvCxnSpPr>
        <p:spPr>
          <a:xfrm rot="5400000">
            <a:off x="3394067" y="1249347"/>
            <a:ext cx="21352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p:nvPr/>
        </p:nvCxnSpPr>
        <p:spPr>
          <a:xfrm>
            <a:off x="2357422" y="1785926"/>
            <a:ext cx="500066" cy="1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70 Rectángulo"/>
          <p:cNvSpPr/>
          <p:nvPr/>
        </p:nvSpPr>
        <p:spPr>
          <a:xfrm>
            <a:off x="4643438" y="1357298"/>
            <a:ext cx="1857388" cy="571504"/>
          </a:xfrm>
          <a:prstGeom prst="rect">
            <a:avLst/>
          </a:prstGeom>
          <a:solidFill>
            <a:srgbClr val="FFFF66"/>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3" name="72 CuadroTexto"/>
          <p:cNvSpPr txBox="1"/>
          <p:nvPr/>
        </p:nvSpPr>
        <p:spPr>
          <a:xfrm>
            <a:off x="4572000" y="1500174"/>
            <a:ext cx="1988750" cy="369332"/>
          </a:xfrm>
          <a:prstGeom prst="rect">
            <a:avLst/>
          </a:prstGeom>
          <a:noFill/>
        </p:spPr>
        <p:txBody>
          <a:bodyPr wrap="none" rtlCol="0">
            <a:spAutoFit/>
          </a:bodyPr>
          <a:lstStyle/>
          <a:p>
            <a:pPr algn="ctr"/>
            <a:r>
              <a:rPr lang="es-ES" dirty="0" smtClean="0"/>
              <a:t>Plan de Tesorería</a:t>
            </a:r>
            <a:endParaRPr lang="es-ES" dirty="0"/>
          </a:p>
        </p:txBody>
      </p:sp>
      <p:sp>
        <p:nvSpPr>
          <p:cNvPr id="77" name="76 CuadroTexto"/>
          <p:cNvSpPr txBox="1"/>
          <p:nvPr/>
        </p:nvSpPr>
        <p:spPr>
          <a:xfrm rot="10800000" flipH="1" flipV="1">
            <a:off x="6858016" y="1357298"/>
            <a:ext cx="1428760" cy="646331"/>
          </a:xfrm>
          <a:prstGeom prst="rect">
            <a:avLst/>
          </a:prstGeom>
          <a:solidFill>
            <a:srgbClr val="FFFF66"/>
          </a:solidFill>
          <a:ln>
            <a:solidFill>
              <a:srgbClr val="FF6600"/>
            </a:solidFill>
          </a:ln>
        </p:spPr>
        <p:txBody>
          <a:bodyPr wrap="square" rtlCol="0">
            <a:spAutoFit/>
          </a:bodyPr>
          <a:lstStyle/>
          <a:p>
            <a:pPr algn="ctr"/>
            <a:r>
              <a:rPr lang="es-ES" dirty="0" smtClean="0"/>
              <a:t>Plan de Inversión</a:t>
            </a:r>
            <a:endParaRPr lang="es-ES" dirty="0"/>
          </a:p>
        </p:txBody>
      </p:sp>
      <p:cxnSp>
        <p:nvCxnSpPr>
          <p:cNvPr id="92" name="91 Conector recto"/>
          <p:cNvCxnSpPr/>
          <p:nvPr/>
        </p:nvCxnSpPr>
        <p:spPr>
          <a:xfrm rot="5400000">
            <a:off x="1322364" y="2178042"/>
            <a:ext cx="213523" cy="7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101 Conector recto"/>
          <p:cNvCxnSpPr/>
          <p:nvPr/>
        </p:nvCxnSpPr>
        <p:spPr>
          <a:xfrm>
            <a:off x="1428728" y="2285992"/>
            <a:ext cx="4071966" cy="1588"/>
          </a:xfrm>
          <a:prstGeom prst="line">
            <a:avLst/>
          </a:prstGeom>
        </p:spPr>
        <p:style>
          <a:lnRef idx="1">
            <a:schemeClr val="accent1"/>
          </a:lnRef>
          <a:fillRef idx="0">
            <a:schemeClr val="accent1"/>
          </a:fillRef>
          <a:effectRef idx="0">
            <a:schemeClr val="accent1"/>
          </a:effectRef>
          <a:fontRef idx="minor">
            <a:schemeClr val="tx1"/>
          </a:fontRef>
        </p:style>
      </p:cxnSp>
      <p:sp>
        <p:nvSpPr>
          <p:cNvPr id="38" name="37 Redondear rectángulo de esquina del mismo lado"/>
          <p:cNvSpPr/>
          <p:nvPr/>
        </p:nvSpPr>
        <p:spPr>
          <a:xfrm>
            <a:off x="928662" y="2500306"/>
            <a:ext cx="428628" cy="1428760"/>
          </a:xfrm>
          <a:prstGeom prst="round2SameRect">
            <a:avLst>
              <a:gd name="adj1" fmla="val 0"/>
              <a:gd name="adj2" fmla="val 0"/>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0" name="39 CuadroTexto"/>
          <p:cNvSpPr txBox="1"/>
          <p:nvPr/>
        </p:nvSpPr>
        <p:spPr>
          <a:xfrm rot="16200000">
            <a:off x="398948" y="3030020"/>
            <a:ext cx="1428760" cy="369332"/>
          </a:xfrm>
          <a:prstGeom prst="rect">
            <a:avLst/>
          </a:prstGeom>
          <a:noFill/>
        </p:spPr>
        <p:txBody>
          <a:bodyPr wrap="square" rtlCol="0">
            <a:spAutoFit/>
          </a:bodyPr>
          <a:lstStyle/>
          <a:p>
            <a:pPr algn="ctr"/>
            <a:r>
              <a:rPr lang="es-ES" dirty="0" smtClean="0"/>
              <a:t>P.Compras</a:t>
            </a:r>
            <a:endParaRPr lang="es-ES" dirty="0"/>
          </a:p>
        </p:txBody>
      </p:sp>
      <p:sp>
        <p:nvSpPr>
          <p:cNvPr id="44" name="43 Flecha derecha"/>
          <p:cNvSpPr/>
          <p:nvPr/>
        </p:nvSpPr>
        <p:spPr>
          <a:xfrm rot="5400000">
            <a:off x="892944" y="2250272"/>
            <a:ext cx="428626"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49 Flecha derecha"/>
          <p:cNvSpPr/>
          <p:nvPr/>
        </p:nvSpPr>
        <p:spPr>
          <a:xfrm>
            <a:off x="571472" y="3286124"/>
            <a:ext cx="35719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53 Rectángulo"/>
          <p:cNvSpPr/>
          <p:nvPr/>
        </p:nvSpPr>
        <p:spPr>
          <a:xfrm>
            <a:off x="785786" y="5214950"/>
            <a:ext cx="2000264" cy="4143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uadroTexto"/>
          <p:cNvSpPr txBox="1"/>
          <p:nvPr/>
        </p:nvSpPr>
        <p:spPr>
          <a:xfrm>
            <a:off x="857224" y="5214950"/>
            <a:ext cx="1928826" cy="369332"/>
          </a:xfrm>
          <a:prstGeom prst="rect">
            <a:avLst/>
          </a:prstGeom>
          <a:noFill/>
        </p:spPr>
        <p:txBody>
          <a:bodyPr wrap="square" rtlCol="0">
            <a:spAutoFit/>
          </a:bodyPr>
          <a:lstStyle/>
          <a:p>
            <a:pPr algn="ctr"/>
            <a:r>
              <a:rPr lang="es-ES" dirty="0" smtClean="0"/>
              <a:t>Almacenamiento</a:t>
            </a:r>
            <a:endParaRPr lang="es-ES" dirty="0"/>
          </a:p>
        </p:txBody>
      </p:sp>
      <p:sp>
        <p:nvSpPr>
          <p:cNvPr id="46" name="45 Flecha abajo"/>
          <p:cNvSpPr/>
          <p:nvPr/>
        </p:nvSpPr>
        <p:spPr>
          <a:xfrm>
            <a:off x="1071538" y="3929066"/>
            <a:ext cx="45719" cy="1214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46 Rectángulo"/>
          <p:cNvSpPr/>
          <p:nvPr/>
        </p:nvSpPr>
        <p:spPr>
          <a:xfrm>
            <a:off x="1500166" y="3643314"/>
            <a:ext cx="1285884" cy="357190"/>
          </a:xfrm>
          <a:prstGeom prst="rect">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48 CuadroTexto"/>
          <p:cNvSpPr txBox="1"/>
          <p:nvPr/>
        </p:nvSpPr>
        <p:spPr>
          <a:xfrm>
            <a:off x="1500166" y="3643314"/>
            <a:ext cx="1143008" cy="369332"/>
          </a:xfrm>
          <a:prstGeom prst="rect">
            <a:avLst/>
          </a:prstGeom>
          <a:noFill/>
        </p:spPr>
        <p:txBody>
          <a:bodyPr wrap="square" rtlCol="0">
            <a:spAutoFit/>
          </a:bodyPr>
          <a:lstStyle/>
          <a:p>
            <a:pPr algn="ctr"/>
            <a:r>
              <a:rPr lang="es-ES" dirty="0" smtClean="0"/>
              <a:t>Despiece</a:t>
            </a:r>
            <a:endParaRPr lang="es-ES" dirty="0"/>
          </a:p>
        </p:txBody>
      </p:sp>
      <p:sp>
        <p:nvSpPr>
          <p:cNvPr id="57" name="56 Flecha abajo"/>
          <p:cNvSpPr/>
          <p:nvPr/>
        </p:nvSpPr>
        <p:spPr>
          <a:xfrm rot="10800000" flipH="1">
            <a:off x="1857356" y="4071942"/>
            <a:ext cx="71438"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8" name="57 Rectángulo"/>
          <p:cNvSpPr/>
          <p:nvPr/>
        </p:nvSpPr>
        <p:spPr>
          <a:xfrm>
            <a:off x="3357554" y="3643314"/>
            <a:ext cx="1714512" cy="357190"/>
          </a:xfrm>
          <a:prstGeom prst="rect">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Arial" pitchFamily="34" charset="0"/>
                <a:cs typeface="Arial" pitchFamily="34" charset="0"/>
              </a:rPr>
              <a:t>Mecanización</a:t>
            </a:r>
            <a:endParaRPr lang="es-ES" dirty="0">
              <a:solidFill>
                <a:schemeClr val="tx1"/>
              </a:solidFill>
              <a:latin typeface="Arial" pitchFamily="34" charset="0"/>
              <a:cs typeface="Arial" pitchFamily="34" charset="0"/>
            </a:endParaRPr>
          </a:p>
        </p:txBody>
      </p:sp>
      <p:sp>
        <p:nvSpPr>
          <p:cNvPr id="60" name="59 Flecha derecha"/>
          <p:cNvSpPr/>
          <p:nvPr/>
        </p:nvSpPr>
        <p:spPr>
          <a:xfrm>
            <a:off x="2786050" y="3786190"/>
            <a:ext cx="500066" cy="45719"/>
          </a:xfrm>
          <a:prstGeom prst="rightArrow">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2" name="61 Rectángulo"/>
          <p:cNvSpPr/>
          <p:nvPr/>
        </p:nvSpPr>
        <p:spPr>
          <a:xfrm>
            <a:off x="3643306" y="4357694"/>
            <a:ext cx="1357322" cy="428628"/>
          </a:xfrm>
          <a:prstGeom prst="rect">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7" name="66 CuadroTexto"/>
          <p:cNvSpPr txBox="1"/>
          <p:nvPr/>
        </p:nvSpPr>
        <p:spPr>
          <a:xfrm>
            <a:off x="3714744" y="4357694"/>
            <a:ext cx="1214446" cy="369332"/>
          </a:xfrm>
          <a:prstGeom prst="rect">
            <a:avLst/>
          </a:prstGeom>
          <a:noFill/>
        </p:spPr>
        <p:txBody>
          <a:bodyPr wrap="square" rtlCol="0">
            <a:spAutoFit/>
          </a:bodyPr>
          <a:lstStyle/>
          <a:p>
            <a:pPr algn="ctr"/>
            <a:r>
              <a:rPr lang="es-ES" dirty="0" smtClean="0"/>
              <a:t>Montaje</a:t>
            </a:r>
            <a:endParaRPr lang="es-ES" dirty="0"/>
          </a:p>
        </p:txBody>
      </p:sp>
      <p:sp>
        <p:nvSpPr>
          <p:cNvPr id="69" name="68 Flecha abajo"/>
          <p:cNvSpPr/>
          <p:nvPr/>
        </p:nvSpPr>
        <p:spPr>
          <a:xfrm>
            <a:off x="4357686" y="4000504"/>
            <a:ext cx="45719"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4" name="73 CuadroTexto"/>
          <p:cNvSpPr txBox="1"/>
          <p:nvPr/>
        </p:nvSpPr>
        <p:spPr>
          <a:xfrm>
            <a:off x="4357686" y="2571744"/>
            <a:ext cx="1143008" cy="369332"/>
          </a:xfrm>
          <a:prstGeom prst="rect">
            <a:avLst/>
          </a:prstGeom>
          <a:noFill/>
        </p:spPr>
        <p:txBody>
          <a:bodyPr wrap="square" rtlCol="0">
            <a:spAutoFit/>
          </a:bodyPr>
          <a:lstStyle/>
          <a:p>
            <a:pPr algn="ctr"/>
            <a:r>
              <a:rPr lang="es-ES" dirty="0" smtClean="0"/>
              <a:t>Pedido</a:t>
            </a:r>
            <a:endParaRPr lang="es-ES" dirty="0"/>
          </a:p>
        </p:txBody>
      </p:sp>
      <p:sp>
        <p:nvSpPr>
          <p:cNvPr id="75" name="74 Flecha doblada hacia arriba"/>
          <p:cNvSpPr/>
          <p:nvPr/>
        </p:nvSpPr>
        <p:spPr>
          <a:xfrm rot="5400000">
            <a:off x="3500430" y="2000243"/>
            <a:ext cx="857255" cy="857256"/>
          </a:xfrm>
          <a:prstGeom prst="bentUpArrow">
            <a:avLst>
              <a:gd name="adj1" fmla="val 662"/>
              <a:gd name="adj2" fmla="val 4718"/>
              <a:gd name="adj3" fmla="val 265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6" name="75 Rectángulo"/>
          <p:cNvSpPr/>
          <p:nvPr/>
        </p:nvSpPr>
        <p:spPr>
          <a:xfrm>
            <a:off x="6643702" y="2428868"/>
            <a:ext cx="1214446" cy="285752"/>
          </a:xfrm>
          <a:prstGeom prst="rect">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8" name="77 CuadroTexto"/>
          <p:cNvSpPr txBox="1"/>
          <p:nvPr/>
        </p:nvSpPr>
        <p:spPr>
          <a:xfrm rot="10800000" flipV="1">
            <a:off x="6715140" y="2357430"/>
            <a:ext cx="1071570" cy="369332"/>
          </a:xfrm>
          <a:prstGeom prst="rect">
            <a:avLst/>
          </a:prstGeom>
          <a:noFill/>
        </p:spPr>
        <p:txBody>
          <a:bodyPr wrap="square" rtlCol="0">
            <a:spAutoFit/>
          </a:bodyPr>
          <a:lstStyle/>
          <a:p>
            <a:pPr algn="ctr"/>
            <a:r>
              <a:rPr lang="es-ES" dirty="0" smtClean="0"/>
              <a:t>P.Venta</a:t>
            </a:r>
            <a:endParaRPr lang="es-ES" dirty="0"/>
          </a:p>
        </p:txBody>
      </p:sp>
      <p:sp>
        <p:nvSpPr>
          <p:cNvPr id="80" name="79 Flecha doblada hacia arriba"/>
          <p:cNvSpPr/>
          <p:nvPr/>
        </p:nvSpPr>
        <p:spPr>
          <a:xfrm>
            <a:off x="5500694" y="2714620"/>
            <a:ext cx="1714512" cy="14287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1" name="80 Flecha abajo"/>
          <p:cNvSpPr/>
          <p:nvPr/>
        </p:nvSpPr>
        <p:spPr>
          <a:xfrm>
            <a:off x="7358082" y="1928802"/>
            <a:ext cx="45719"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2" name="81 Flecha doblada hacia arriba"/>
          <p:cNvSpPr/>
          <p:nvPr/>
        </p:nvSpPr>
        <p:spPr>
          <a:xfrm rot="10800000">
            <a:off x="2143108" y="3429000"/>
            <a:ext cx="2643206" cy="14287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4" name="83 Menos"/>
          <p:cNvSpPr/>
          <p:nvPr/>
        </p:nvSpPr>
        <p:spPr>
          <a:xfrm flipH="1">
            <a:off x="4786311" y="2285992"/>
            <a:ext cx="45719" cy="1928826"/>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5" name="84 Rectángulo"/>
          <p:cNvSpPr/>
          <p:nvPr/>
        </p:nvSpPr>
        <p:spPr>
          <a:xfrm>
            <a:off x="3500430" y="5715016"/>
            <a:ext cx="2000264" cy="4286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6" name="85 CuadroTexto"/>
          <p:cNvSpPr txBox="1"/>
          <p:nvPr/>
        </p:nvSpPr>
        <p:spPr>
          <a:xfrm>
            <a:off x="3571868" y="5715016"/>
            <a:ext cx="1785950" cy="369332"/>
          </a:xfrm>
          <a:prstGeom prst="rect">
            <a:avLst/>
          </a:prstGeom>
          <a:noFill/>
        </p:spPr>
        <p:txBody>
          <a:bodyPr wrap="square" rtlCol="0">
            <a:spAutoFit/>
          </a:bodyPr>
          <a:lstStyle/>
          <a:p>
            <a:pPr algn="ctr"/>
            <a:r>
              <a:rPr lang="es-ES" dirty="0" smtClean="0"/>
              <a:t>Contabilidad</a:t>
            </a:r>
            <a:endParaRPr lang="es-ES" dirty="0"/>
          </a:p>
        </p:txBody>
      </p:sp>
      <p:sp>
        <p:nvSpPr>
          <p:cNvPr id="90" name="89 Rectángulo"/>
          <p:cNvSpPr/>
          <p:nvPr/>
        </p:nvSpPr>
        <p:spPr>
          <a:xfrm>
            <a:off x="5429256" y="4357694"/>
            <a:ext cx="1285884" cy="428628"/>
          </a:xfrm>
          <a:prstGeom prst="rect">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1" name="90 CuadroTexto"/>
          <p:cNvSpPr txBox="1"/>
          <p:nvPr/>
        </p:nvSpPr>
        <p:spPr>
          <a:xfrm>
            <a:off x="5500694" y="4357694"/>
            <a:ext cx="1143008" cy="369332"/>
          </a:xfrm>
          <a:prstGeom prst="rect">
            <a:avLst/>
          </a:prstGeom>
          <a:noFill/>
        </p:spPr>
        <p:txBody>
          <a:bodyPr wrap="square" rtlCol="0">
            <a:spAutoFit/>
          </a:bodyPr>
          <a:lstStyle/>
          <a:p>
            <a:pPr algn="ctr"/>
            <a:r>
              <a:rPr lang="es-ES" dirty="0" smtClean="0"/>
              <a:t>Embalaje</a:t>
            </a:r>
            <a:endParaRPr lang="es-ES" dirty="0"/>
          </a:p>
        </p:txBody>
      </p:sp>
      <p:sp>
        <p:nvSpPr>
          <p:cNvPr id="93" name="92 Flecha derecha"/>
          <p:cNvSpPr/>
          <p:nvPr/>
        </p:nvSpPr>
        <p:spPr>
          <a:xfrm>
            <a:off x="5000628" y="4572008"/>
            <a:ext cx="35719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5" name="94 Rectángulo"/>
          <p:cNvSpPr/>
          <p:nvPr/>
        </p:nvSpPr>
        <p:spPr>
          <a:xfrm>
            <a:off x="5572132" y="3571876"/>
            <a:ext cx="1500198" cy="428628"/>
          </a:xfrm>
          <a:prstGeom prst="rect">
            <a:avLst/>
          </a:prstGeom>
          <a:solidFill>
            <a:srgbClr val="CCFF33"/>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6" name="95 CuadroTexto"/>
          <p:cNvSpPr txBox="1"/>
          <p:nvPr/>
        </p:nvSpPr>
        <p:spPr>
          <a:xfrm>
            <a:off x="5643570" y="3643314"/>
            <a:ext cx="1428760" cy="369332"/>
          </a:xfrm>
          <a:prstGeom prst="rect">
            <a:avLst/>
          </a:prstGeom>
          <a:noFill/>
        </p:spPr>
        <p:txBody>
          <a:bodyPr wrap="square" rtlCol="0">
            <a:spAutoFit/>
          </a:bodyPr>
          <a:lstStyle/>
          <a:p>
            <a:pPr algn="ctr"/>
            <a:r>
              <a:rPr lang="es-ES" dirty="0" smtClean="0"/>
              <a:t>Distribución</a:t>
            </a:r>
            <a:endParaRPr lang="es-ES" dirty="0"/>
          </a:p>
        </p:txBody>
      </p:sp>
      <p:sp>
        <p:nvSpPr>
          <p:cNvPr id="101" name="100 Flecha arriba"/>
          <p:cNvSpPr/>
          <p:nvPr/>
        </p:nvSpPr>
        <p:spPr>
          <a:xfrm>
            <a:off x="6072198" y="4071942"/>
            <a:ext cx="71438" cy="2857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4" name="103 Conector recto"/>
          <p:cNvCxnSpPr/>
          <p:nvPr/>
        </p:nvCxnSpPr>
        <p:spPr>
          <a:xfrm>
            <a:off x="0" y="2357430"/>
            <a:ext cx="9144000" cy="1588"/>
          </a:xfrm>
          <a:prstGeom prst="line">
            <a:avLst/>
          </a:prstGeom>
          <a:ln w="22225" cmpd="sng">
            <a:prstDash val="dash"/>
          </a:ln>
        </p:spPr>
        <p:style>
          <a:lnRef idx="1">
            <a:schemeClr val="accent1"/>
          </a:lnRef>
          <a:fillRef idx="0">
            <a:schemeClr val="accent1"/>
          </a:fillRef>
          <a:effectRef idx="0">
            <a:schemeClr val="accent1"/>
          </a:effectRef>
          <a:fontRef idx="minor">
            <a:schemeClr val="tx1"/>
          </a:fontRef>
        </p:style>
      </p:cxnSp>
      <p:cxnSp>
        <p:nvCxnSpPr>
          <p:cNvPr id="105" name="104 Conector recto"/>
          <p:cNvCxnSpPr/>
          <p:nvPr/>
        </p:nvCxnSpPr>
        <p:spPr>
          <a:xfrm>
            <a:off x="0" y="5072074"/>
            <a:ext cx="9144000" cy="1588"/>
          </a:xfrm>
          <a:prstGeom prst="line">
            <a:avLst/>
          </a:prstGeom>
          <a:ln w="22225" cmpd="sng">
            <a:prstDash val="dash"/>
          </a:ln>
        </p:spPr>
        <p:style>
          <a:lnRef idx="1">
            <a:schemeClr val="accent1"/>
          </a:lnRef>
          <a:fillRef idx="0">
            <a:schemeClr val="accent1"/>
          </a:fillRef>
          <a:effectRef idx="0">
            <a:schemeClr val="accent1"/>
          </a:effectRef>
          <a:fontRef idx="minor">
            <a:schemeClr val="tx1"/>
          </a:fontRef>
        </p:style>
      </p:cxnSp>
      <p:sp>
        <p:nvSpPr>
          <p:cNvPr id="106" name="105 Elipse"/>
          <p:cNvSpPr/>
          <p:nvPr/>
        </p:nvSpPr>
        <p:spPr>
          <a:xfrm>
            <a:off x="4357686" y="2428868"/>
            <a:ext cx="1143008" cy="571504"/>
          </a:xfrm>
          <a:prstGeom prst="ellipse">
            <a:avLst/>
          </a:prstGeom>
          <a:solidFill>
            <a:srgbClr val="00B0F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ln>
                <a:solidFill>
                  <a:srgbClr val="FF6600"/>
                </a:solidFill>
              </a:ln>
            </a:endParaRPr>
          </a:p>
        </p:txBody>
      </p:sp>
      <p:sp>
        <p:nvSpPr>
          <p:cNvPr id="107" name="106 CuadroTexto"/>
          <p:cNvSpPr txBox="1"/>
          <p:nvPr/>
        </p:nvSpPr>
        <p:spPr>
          <a:xfrm>
            <a:off x="4500562" y="2500306"/>
            <a:ext cx="928694" cy="369332"/>
          </a:xfrm>
          <a:prstGeom prst="rect">
            <a:avLst/>
          </a:prstGeom>
          <a:noFill/>
        </p:spPr>
        <p:txBody>
          <a:bodyPr wrap="square" rtlCol="0">
            <a:spAutoFit/>
          </a:bodyPr>
          <a:lstStyle/>
          <a:p>
            <a:pPr algn="ctr"/>
            <a:r>
              <a:rPr lang="es-ES" dirty="0" smtClean="0"/>
              <a:t>Pedido</a:t>
            </a:r>
            <a:endParaRPr lang="es-ES" dirty="0"/>
          </a:p>
        </p:txBody>
      </p:sp>
      <p:sp>
        <p:nvSpPr>
          <p:cNvPr id="108" name="107 CuadroTexto"/>
          <p:cNvSpPr txBox="1"/>
          <p:nvPr/>
        </p:nvSpPr>
        <p:spPr>
          <a:xfrm>
            <a:off x="6572264" y="285728"/>
            <a:ext cx="1928826" cy="584775"/>
          </a:xfrm>
          <a:prstGeom prst="rect">
            <a:avLst/>
          </a:prstGeom>
          <a:noFill/>
        </p:spPr>
        <p:txBody>
          <a:bodyPr wrap="square" rtlCol="0">
            <a:spAutoFit/>
          </a:bodyPr>
          <a:lstStyle/>
          <a:p>
            <a:r>
              <a:rPr lang="es-ES" sz="1600" b="1" dirty="0" smtClean="0"/>
              <a:t>PROCESO ESTRATEGICO</a:t>
            </a:r>
            <a:endParaRPr lang="es-ES" sz="1600" b="1" dirty="0"/>
          </a:p>
        </p:txBody>
      </p:sp>
      <p:sp>
        <p:nvSpPr>
          <p:cNvPr id="109" name="108 CuadroTexto"/>
          <p:cNvSpPr txBox="1"/>
          <p:nvPr/>
        </p:nvSpPr>
        <p:spPr>
          <a:xfrm>
            <a:off x="6429388" y="5500702"/>
            <a:ext cx="1928826" cy="369332"/>
          </a:xfrm>
          <a:prstGeom prst="rect">
            <a:avLst/>
          </a:prstGeom>
          <a:noFill/>
        </p:spPr>
        <p:txBody>
          <a:bodyPr wrap="square" rtlCol="0">
            <a:spAutoFit/>
          </a:bodyPr>
          <a:lstStyle/>
          <a:p>
            <a:pPr algn="ctr"/>
            <a:r>
              <a:rPr lang="es-ES" dirty="0" smtClean="0"/>
              <a:t>Almacenamiento</a:t>
            </a:r>
            <a:endParaRPr lang="es-ES" dirty="0"/>
          </a:p>
        </p:txBody>
      </p:sp>
      <p:sp>
        <p:nvSpPr>
          <p:cNvPr id="111" name="110 Rectángulo"/>
          <p:cNvSpPr/>
          <p:nvPr/>
        </p:nvSpPr>
        <p:spPr>
          <a:xfrm>
            <a:off x="6357950" y="5500702"/>
            <a:ext cx="2000264" cy="4143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3" name="112 Flecha arriba"/>
          <p:cNvSpPr/>
          <p:nvPr/>
        </p:nvSpPr>
        <p:spPr>
          <a:xfrm>
            <a:off x="7429520" y="2786058"/>
            <a:ext cx="71438" cy="271464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8" name="117 Flecha doblada"/>
          <p:cNvSpPr/>
          <p:nvPr/>
        </p:nvSpPr>
        <p:spPr>
          <a:xfrm rot="10800000">
            <a:off x="5500694" y="5929330"/>
            <a:ext cx="1143008" cy="21431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600" dirty="0" smtClean="0">
                <a:latin typeface="Arial" pitchFamily="34" charset="0"/>
                <a:cs typeface="Arial" pitchFamily="34" charset="0"/>
              </a:rPr>
              <a:t>ANALISIS DE LA CULTURA Y LOS VALORES DE LA ORGANIZACIÓN</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714348" y="2000240"/>
            <a:ext cx="7972452" cy="4324360"/>
          </a:xfrm>
        </p:spPr>
        <p:txBody>
          <a:bodyPr/>
          <a:lstStyle/>
          <a:p>
            <a:pPr>
              <a:buNone/>
            </a:pPr>
            <a:endParaRPr lang="es-ES" sz="1800" dirty="0" smtClean="0">
              <a:latin typeface="Arial" pitchFamily="34" charset="0"/>
              <a:cs typeface="Arial" pitchFamily="34" charset="0"/>
            </a:endParaRPr>
          </a:p>
          <a:p>
            <a:pPr>
              <a:buNone/>
            </a:pPr>
            <a:r>
              <a:rPr lang="es-ES" sz="1800" dirty="0" smtClean="0">
                <a:latin typeface="Arial" pitchFamily="34" charset="0"/>
                <a:cs typeface="Arial" pitchFamily="34" charset="0"/>
              </a:rPr>
              <a:t>El contexto cultural de nuestra organización se correspondería con una </a:t>
            </a:r>
          </a:p>
          <a:p>
            <a:pPr>
              <a:buNone/>
            </a:pPr>
            <a:r>
              <a:rPr lang="es-ES" sz="1800" dirty="0" smtClean="0">
                <a:latin typeface="Arial" pitchFamily="34" charset="0"/>
                <a:cs typeface="Arial" pitchFamily="34" charset="0"/>
              </a:rPr>
              <a:t>cultura </a:t>
            </a:r>
            <a:r>
              <a:rPr lang="es-ES" sz="1800" b="1" dirty="0" smtClean="0">
                <a:solidFill>
                  <a:srgbClr val="0000CC"/>
                </a:solidFill>
                <a:latin typeface="Arial" pitchFamily="34" charset="0"/>
                <a:cs typeface="Arial" pitchFamily="34" charset="0"/>
              </a:rPr>
              <a:t>tipo feudo</a:t>
            </a:r>
            <a:r>
              <a:rPr lang="es-ES" sz="1800" dirty="0" smtClean="0">
                <a:latin typeface="Arial" pitchFamily="34" charset="0"/>
                <a:cs typeface="Arial" pitchFamily="34" charset="0"/>
              </a:rPr>
              <a:t>, ya que las características principales de ésta serian las</a:t>
            </a:r>
          </a:p>
          <a:p>
            <a:pPr>
              <a:buNone/>
            </a:pPr>
            <a:r>
              <a:rPr lang="es-ES" sz="1800" dirty="0" smtClean="0">
                <a:latin typeface="Arial" pitchFamily="34" charset="0"/>
                <a:cs typeface="Arial" pitchFamily="34" charset="0"/>
              </a:rPr>
              <a:t>siguientes: en primer lugar nos encontramos con una difusión de la  </a:t>
            </a:r>
          </a:p>
          <a:p>
            <a:pPr>
              <a:buNone/>
            </a:pPr>
            <a:r>
              <a:rPr lang="es-ES" sz="1800" dirty="0" smtClean="0">
                <a:latin typeface="Arial" pitchFamily="34" charset="0"/>
                <a:cs typeface="Arial" pitchFamily="34" charset="0"/>
              </a:rPr>
              <a:t>información limitada a las relaciones personales; por otra parte la empresa</a:t>
            </a:r>
          </a:p>
          <a:p>
            <a:pPr>
              <a:buNone/>
            </a:pPr>
            <a:r>
              <a:rPr lang="es-ES" sz="1800" dirty="0" smtClean="0">
                <a:latin typeface="Arial" pitchFamily="34" charset="0"/>
                <a:cs typeface="Arial" pitchFamily="34" charset="0"/>
              </a:rPr>
              <a:t>está organizada mediante una red integrada por los miembros en los que se </a:t>
            </a:r>
          </a:p>
          <a:p>
            <a:pPr>
              <a:buNone/>
            </a:pPr>
            <a:r>
              <a:rPr lang="es-ES" sz="1800" dirty="0" smtClean="0">
                <a:latin typeface="Arial" pitchFamily="34" charset="0"/>
                <a:cs typeface="Arial" pitchFamily="34" charset="0"/>
              </a:rPr>
              <a:t>tiene una mayor confianza.</a:t>
            </a:r>
          </a:p>
          <a:p>
            <a:pPr>
              <a:buNone/>
            </a:pPr>
            <a:r>
              <a:rPr lang="es-ES" sz="1800" dirty="0" smtClean="0">
                <a:latin typeface="Arial" pitchFamily="34" charset="0"/>
                <a:cs typeface="Arial" pitchFamily="34" charset="0"/>
              </a:rPr>
              <a:t>También debemos hacer mención a las buenas relaciones que existen entre </a:t>
            </a:r>
          </a:p>
          <a:p>
            <a:pPr>
              <a:buNone/>
            </a:pPr>
            <a:r>
              <a:rPr lang="es-ES" sz="1800" dirty="0" smtClean="0">
                <a:latin typeface="Arial" pitchFamily="34" charset="0"/>
                <a:cs typeface="Arial" pitchFamily="34" charset="0"/>
              </a:rPr>
              <a:t>todos los miembros de la empresa, lo que favorece que se cumplan  todos </a:t>
            </a:r>
          </a:p>
          <a:p>
            <a:pPr>
              <a:buNone/>
            </a:pPr>
            <a:r>
              <a:rPr lang="es-ES" sz="1800" dirty="0" smtClean="0">
                <a:latin typeface="Arial" pitchFamily="34" charset="0"/>
                <a:cs typeface="Arial" pitchFamily="34" charset="0"/>
              </a:rPr>
              <a:t>los objetivos marcados por el superior, ya que el subordinado es una </a:t>
            </a:r>
          </a:p>
          <a:p>
            <a:pPr>
              <a:buNone/>
            </a:pPr>
            <a:r>
              <a:rPr lang="es-ES" sz="1800" dirty="0" smtClean="0">
                <a:latin typeface="Arial" pitchFamily="34" charset="0"/>
                <a:cs typeface="Arial" pitchFamily="34" charset="0"/>
              </a:rPr>
              <a:t>persona responsable y con inventiva capaz de solucionar los problemas que </a:t>
            </a:r>
          </a:p>
          <a:p>
            <a:pPr>
              <a:buNone/>
            </a:pPr>
            <a:r>
              <a:rPr lang="es-ES" sz="1800" dirty="0" smtClean="0">
                <a:latin typeface="Arial" pitchFamily="34" charset="0"/>
                <a:cs typeface="Arial" pitchFamily="34" charset="0"/>
              </a:rPr>
              <a:t>se puedan plantear. </a:t>
            </a:r>
          </a:p>
          <a:p>
            <a:pPr>
              <a:buNone/>
            </a:pPr>
            <a:endParaRPr lang="es-ES" sz="1800" dirty="0" smtClean="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23</a:t>
            </a:fld>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pPr>
              <a:buNone/>
            </a:pPr>
            <a:r>
              <a:rPr lang="es-ES" sz="1800" dirty="0" smtClean="0">
                <a:latin typeface="Arial" pitchFamily="34" charset="0"/>
                <a:cs typeface="Arial" pitchFamily="34" charset="0"/>
              </a:rPr>
              <a:t>También tiene algunos caracteres en común con la cultura </a:t>
            </a:r>
            <a:r>
              <a:rPr lang="es-ES" sz="1800" b="1" dirty="0" smtClean="0">
                <a:solidFill>
                  <a:srgbClr val="0000CC"/>
                </a:solidFill>
                <a:latin typeface="Arial" pitchFamily="34" charset="0"/>
                <a:cs typeface="Arial" pitchFamily="34" charset="0"/>
              </a:rPr>
              <a:t>tipo clan</a:t>
            </a:r>
            <a:r>
              <a:rPr lang="es-ES" sz="1800" dirty="0" smtClean="0">
                <a:latin typeface="Arial" pitchFamily="34" charset="0"/>
                <a:cs typeface="Arial" pitchFamily="34" charset="0"/>
              </a:rPr>
              <a:t>, ya que en </a:t>
            </a:r>
          </a:p>
          <a:p>
            <a:pPr>
              <a:buNone/>
            </a:pPr>
            <a:r>
              <a:rPr lang="es-ES" sz="1800" dirty="0" smtClean="0">
                <a:latin typeface="Arial" pitchFamily="34" charset="0"/>
                <a:cs typeface="Arial" pitchFamily="34" charset="0"/>
              </a:rPr>
              <a:t>esta cobran gran importancia la resolución de problemas, este aspecto es </a:t>
            </a:r>
          </a:p>
          <a:p>
            <a:pPr>
              <a:buNone/>
            </a:pPr>
            <a:r>
              <a:rPr lang="es-ES" sz="1800" dirty="0" smtClean="0">
                <a:latin typeface="Arial" pitchFamily="34" charset="0"/>
                <a:cs typeface="Arial" pitchFamily="34" charset="0"/>
              </a:rPr>
              <a:t>importante en nuestra organización, ya que si surge algún imprevisto se pueda </a:t>
            </a:r>
          </a:p>
          <a:p>
            <a:pPr>
              <a:buNone/>
            </a:pPr>
            <a:r>
              <a:rPr lang="es-ES" sz="1800" dirty="0" smtClean="0">
                <a:latin typeface="Arial" pitchFamily="34" charset="0"/>
                <a:cs typeface="Arial" pitchFamily="34" charset="0"/>
              </a:rPr>
              <a:t>solucionar lo antes posible para cumplir con los plazos de entrega, además de </a:t>
            </a:r>
          </a:p>
          <a:p>
            <a:pPr>
              <a:buNone/>
            </a:pPr>
            <a:r>
              <a:rPr lang="es-ES" sz="1800" dirty="0" smtClean="0">
                <a:latin typeface="Arial" pitchFamily="34" charset="0"/>
                <a:cs typeface="Arial" pitchFamily="34" charset="0"/>
              </a:rPr>
              <a:t>cumplir con todos los aspectos que se hayan pactado con el cliente.</a:t>
            </a:r>
          </a:p>
          <a:p>
            <a:pPr>
              <a:buNone/>
            </a:pPr>
            <a:r>
              <a:rPr lang="es-ES" sz="1800" dirty="0" smtClean="0">
                <a:latin typeface="Arial" pitchFamily="34" charset="0"/>
                <a:cs typeface="Arial" pitchFamily="34" charset="0"/>
              </a:rPr>
              <a:t>Otro punto importante relacionado con este tipo de cultura y representativo en </a:t>
            </a:r>
          </a:p>
          <a:p>
            <a:pPr>
              <a:buNone/>
            </a:pPr>
            <a:r>
              <a:rPr lang="es-ES" sz="1800" dirty="0" smtClean="0">
                <a:latin typeface="Arial" pitchFamily="34" charset="0"/>
                <a:cs typeface="Arial" pitchFamily="34" charset="0"/>
              </a:rPr>
              <a:t>nuestra empresa es que la autoridad es utilizada de manera que se cumplan </a:t>
            </a:r>
          </a:p>
          <a:p>
            <a:pPr>
              <a:buNone/>
            </a:pPr>
            <a:r>
              <a:rPr lang="es-ES" sz="1800" dirty="0" smtClean="0">
                <a:latin typeface="Arial" pitchFamily="34" charset="0"/>
                <a:cs typeface="Arial" pitchFamily="34" charset="0"/>
              </a:rPr>
              <a:t>los objetivos marcados y siempre estén a disposición los recursos necesarios </a:t>
            </a:r>
          </a:p>
          <a:p>
            <a:pPr>
              <a:buNone/>
            </a:pPr>
            <a:r>
              <a:rPr lang="es-ES" sz="1800" dirty="0" smtClean="0">
                <a:latin typeface="Arial" pitchFamily="34" charset="0"/>
                <a:cs typeface="Arial" pitchFamily="34" charset="0"/>
              </a:rPr>
              <a:t>para continuar con la tarea que corresponda sin necesidad de interrumpir el </a:t>
            </a:r>
          </a:p>
          <a:p>
            <a:pPr>
              <a:buNone/>
            </a:pPr>
            <a:r>
              <a:rPr lang="es-ES" sz="1800" dirty="0" smtClean="0">
                <a:latin typeface="Arial" pitchFamily="34" charset="0"/>
                <a:cs typeface="Arial" pitchFamily="34" charset="0"/>
              </a:rPr>
              <a:t>proceso por que falte algún material. </a:t>
            </a:r>
          </a:p>
          <a:p>
            <a:pPr>
              <a:buNone/>
            </a:pPr>
            <a:r>
              <a:rPr lang="es-ES" sz="1800" dirty="0" smtClean="0">
                <a:latin typeface="Arial" pitchFamily="34" charset="0"/>
                <a:cs typeface="Arial" pitchFamily="34" charset="0"/>
              </a:rPr>
              <a:t>En definitiva, en nuestra organización existe una combinación algunos </a:t>
            </a:r>
          </a:p>
          <a:p>
            <a:pPr>
              <a:buNone/>
            </a:pPr>
            <a:r>
              <a:rPr lang="es-ES" sz="1800" dirty="0" smtClean="0">
                <a:latin typeface="Arial" pitchFamily="34" charset="0"/>
                <a:cs typeface="Arial" pitchFamily="34" charset="0"/>
              </a:rPr>
              <a:t>aspectos de la cultura tipo feudo y otros aspectos de la cultura tipo clan, como </a:t>
            </a:r>
          </a:p>
          <a:p>
            <a:pPr>
              <a:buNone/>
            </a:pPr>
            <a:r>
              <a:rPr lang="es-ES" sz="1800" dirty="0" smtClean="0">
                <a:latin typeface="Arial" pitchFamily="34" charset="0"/>
                <a:cs typeface="Arial" pitchFamily="34" charset="0"/>
              </a:rPr>
              <a:t>hemos mencionado anteriormente.</a:t>
            </a:r>
            <a:endParaRPr lang="es-ES" sz="18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24</a:t>
            </a:fld>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1143000"/>
          </a:xfrm>
        </p:spPr>
        <p:txBody>
          <a:bodyPr/>
          <a:lstStyle/>
          <a:p>
            <a:r>
              <a:rPr lang="es-ES" sz="4400" dirty="0" smtClean="0"/>
              <a:t>DISEÑO EN TREBOL:OUTSOURCING</a:t>
            </a:r>
            <a:endParaRPr lang="es-ES" sz="4400" dirty="0"/>
          </a:p>
        </p:txBody>
      </p:sp>
      <p:sp>
        <p:nvSpPr>
          <p:cNvPr id="3" name="2 Marcador de contenido"/>
          <p:cNvSpPr>
            <a:spLocks noGrp="1"/>
          </p:cNvSpPr>
          <p:nvPr>
            <p:ph idx="1"/>
          </p:nvPr>
        </p:nvSpPr>
        <p:spPr>
          <a:xfrm>
            <a:off x="457200" y="1357299"/>
            <a:ext cx="8229600" cy="4967302"/>
          </a:xfrm>
        </p:spPr>
        <p:txBody>
          <a:bodyPr/>
          <a:lstStyle/>
          <a:p>
            <a:pPr>
              <a:buNone/>
            </a:pPr>
            <a:r>
              <a:rPr lang="es-ES" dirty="0" smtClean="0"/>
              <a:t>        </a:t>
            </a:r>
          </a:p>
          <a:p>
            <a:pPr>
              <a:buNone/>
            </a:pPr>
            <a:r>
              <a:rPr lang="es-ES" dirty="0" smtClean="0"/>
              <a:t>     </a:t>
            </a:r>
            <a:r>
              <a:rPr lang="es-ES" sz="2400" u="dbl" dirty="0" smtClean="0">
                <a:latin typeface="Arial" pitchFamily="34" charset="0"/>
                <a:cs typeface="Arial" pitchFamily="34" charset="0"/>
              </a:rPr>
              <a:t>El corazón del negocio </a:t>
            </a:r>
            <a:r>
              <a:rPr lang="es-ES" dirty="0" smtClean="0"/>
              <a:t>(</a:t>
            </a:r>
            <a:r>
              <a:rPr lang="es-ES" sz="1800" dirty="0" smtClean="0">
                <a:latin typeface="Arial" pitchFamily="34" charset="0"/>
                <a:cs typeface="Arial" pitchFamily="34" charset="0"/>
              </a:rPr>
              <a:t>CORE BUSINESS</a:t>
            </a:r>
            <a:r>
              <a:rPr lang="es-ES" dirty="0" smtClean="0"/>
              <a:t>)</a:t>
            </a:r>
          </a:p>
          <a:p>
            <a:pPr algn="just">
              <a:buNone/>
            </a:pPr>
            <a:r>
              <a:rPr lang="es-ES" dirty="0" smtClean="0"/>
              <a:t>     </a:t>
            </a:r>
            <a:r>
              <a:rPr lang="es-ES" sz="1800" dirty="0" smtClean="0">
                <a:latin typeface="Arial" pitchFamily="34" charset="0"/>
                <a:cs typeface="Arial" pitchFamily="34" charset="0"/>
              </a:rPr>
              <a:t>La fabricación de muebles es la actividad que constituye el núcleo del negocio de la empresa HNOS NARVÁEZ S.L., y es donde se sitúan los empleados que integran jerárquicamente  la organización de forma permanente. Además, es en este ambiente donde se desarrolla la misión principal  y de la que obtiene la mayor parte del valor añadido.</a:t>
            </a:r>
          </a:p>
          <a:p>
            <a:pPr>
              <a:buNone/>
            </a:pPr>
            <a:endParaRPr lang="es-ES" sz="1800" dirty="0" smtClean="0">
              <a:latin typeface="Arial" pitchFamily="34" charset="0"/>
              <a:cs typeface="Arial" pitchFamily="34" charset="0"/>
            </a:endParaRPr>
          </a:p>
          <a:p>
            <a:pPr>
              <a:buNone/>
            </a:pPr>
            <a:r>
              <a:rPr lang="es-ES" sz="1800" dirty="0" smtClean="0">
                <a:latin typeface="Arial" pitchFamily="34" charset="0"/>
                <a:cs typeface="Arial" pitchFamily="34" charset="0"/>
              </a:rPr>
              <a:t>     </a:t>
            </a:r>
            <a:r>
              <a:rPr lang="es-ES" sz="2400" u="dbl" dirty="0" smtClean="0">
                <a:latin typeface="Arial" pitchFamily="34" charset="0"/>
                <a:cs typeface="Arial" pitchFamily="34" charset="0"/>
              </a:rPr>
              <a:t>Flexibilidad laboral numérica y funcional</a:t>
            </a:r>
          </a:p>
          <a:p>
            <a:pPr>
              <a:buNone/>
            </a:pPr>
            <a:r>
              <a:rPr lang="es-ES" sz="1800" dirty="0" smtClean="0">
                <a:latin typeface="Arial" pitchFamily="34" charset="0"/>
                <a:cs typeface="Arial" pitchFamily="34" charset="0"/>
              </a:rPr>
              <a:t>    Esta empresa  no hace uso de la temporalidad laboral, es decir , que no contrata  a una serie de empleados para que trabajen temporalmente en la empresa. De manera, que evitan ciertos problemas, como la dificultad de integración y adaptación de los trabajadores en la misma.</a:t>
            </a:r>
          </a:p>
          <a:p>
            <a:pPr>
              <a:buNone/>
            </a:pPr>
            <a:r>
              <a:rPr lang="es-ES" sz="2400" u="dbl" dirty="0" smtClean="0">
                <a:latin typeface="Arial" pitchFamily="34" charset="0"/>
                <a:cs typeface="Arial" pitchFamily="34" charset="0"/>
              </a:rPr>
              <a:t>    </a:t>
            </a:r>
            <a:endParaRPr lang="es-ES" sz="2400" u="dbl" dirty="0" smtClean="0"/>
          </a:p>
        </p:txBody>
      </p:sp>
      <p:sp>
        <p:nvSpPr>
          <p:cNvPr id="4" name="3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25</a:t>
            </a:fld>
            <a:endParaRPr lang="es-ES"/>
          </a:p>
        </p:txBody>
      </p:sp>
      <p:pic>
        <p:nvPicPr>
          <p:cNvPr id="24578" name="Picture 2" descr="http://www.sologif.net/Naturaleza/Treboles/trebol-04.gif"/>
          <p:cNvPicPr>
            <a:picLocks noChangeAspect="1" noChangeArrowheads="1"/>
          </p:cNvPicPr>
          <p:nvPr/>
        </p:nvPicPr>
        <p:blipFill>
          <a:blip r:embed="rId2"/>
          <a:srcRect/>
          <a:stretch>
            <a:fillRect/>
          </a:stretch>
        </p:blipFill>
        <p:spPr bwMode="auto">
          <a:xfrm>
            <a:off x="8329493" y="571480"/>
            <a:ext cx="814507" cy="828673"/>
          </a:xfrm>
          <a:prstGeom prst="rect">
            <a:avLst/>
          </a:prstGeom>
          <a:noFill/>
        </p:spPr>
      </p:pic>
      <p:pic>
        <p:nvPicPr>
          <p:cNvPr id="24580" name="Picture 4" descr="http://www.100pies.net/Gifs/Naturaleza/Treboles/trebol-02.gif"/>
          <p:cNvPicPr>
            <a:picLocks noChangeAspect="1" noChangeArrowheads="1" noCrop="1"/>
          </p:cNvPicPr>
          <p:nvPr/>
        </p:nvPicPr>
        <p:blipFill>
          <a:blip r:embed="rId3"/>
          <a:srcRect/>
          <a:stretch>
            <a:fillRect/>
          </a:stretch>
        </p:blipFill>
        <p:spPr bwMode="auto">
          <a:xfrm>
            <a:off x="642910" y="2000240"/>
            <a:ext cx="234461" cy="228599"/>
          </a:xfrm>
          <a:prstGeom prst="rect">
            <a:avLst/>
          </a:prstGeom>
          <a:noFill/>
        </p:spPr>
      </p:pic>
      <p:pic>
        <p:nvPicPr>
          <p:cNvPr id="8" name="Picture 4" descr="http://www.100pies.net/Gifs/Naturaleza/Treboles/trebol-02.gif"/>
          <p:cNvPicPr>
            <a:picLocks noChangeAspect="1" noChangeArrowheads="1" noCrop="1"/>
          </p:cNvPicPr>
          <p:nvPr/>
        </p:nvPicPr>
        <p:blipFill>
          <a:blip r:embed="rId3"/>
          <a:srcRect/>
          <a:stretch>
            <a:fillRect/>
          </a:stretch>
        </p:blipFill>
        <p:spPr bwMode="auto">
          <a:xfrm>
            <a:off x="571472" y="4214818"/>
            <a:ext cx="234461" cy="228599"/>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26</a:t>
            </a:fld>
            <a:endParaRPr lang="es-ES"/>
          </a:p>
        </p:txBody>
      </p:sp>
      <p:sp>
        <p:nvSpPr>
          <p:cNvPr id="4" name="3 CuadroTexto"/>
          <p:cNvSpPr txBox="1"/>
          <p:nvPr/>
        </p:nvSpPr>
        <p:spPr>
          <a:xfrm>
            <a:off x="714348" y="928670"/>
            <a:ext cx="7858180" cy="3877985"/>
          </a:xfrm>
          <a:prstGeom prst="rect">
            <a:avLst/>
          </a:prstGeom>
          <a:noFill/>
          <a:ln>
            <a:noFill/>
          </a:ln>
        </p:spPr>
        <p:txBody>
          <a:bodyPr wrap="square" rtlCol="0">
            <a:spAutoFit/>
          </a:bodyPr>
          <a:lstStyle/>
          <a:p>
            <a:r>
              <a:rPr lang="es-ES" dirty="0" smtClean="0"/>
              <a:t> </a:t>
            </a:r>
            <a:r>
              <a:rPr lang="es-ES" sz="2400" u="dbl" dirty="0" smtClean="0"/>
              <a:t>Subcontratación</a:t>
            </a:r>
            <a:r>
              <a:rPr lang="es-ES" u="dbl" dirty="0" smtClean="0"/>
              <a:t> (OUTSOURCING)</a:t>
            </a:r>
          </a:p>
          <a:p>
            <a:endParaRPr lang="es-ES" u="dbl" dirty="0" smtClean="0"/>
          </a:p>
          <a:p>
            <a:r>
              <a:rPr lang="es-ES" dirty="0" smtClean="0"/>
              <a:t>Con el objetivo de flexibilizar la estructura de la organización nuestra empresa tiene subcontratada una de las tareas mas especializada en lo que se refiere a mano de obra.</a:t>
            </a:r>
          </a:p>
          <a:p>
            <a:endParaRPr lang="es-ES" dirty="0" smtClean="0"/>
          </a:p>
          <a:p>
            <a:r>
              <a:rPr lang="es-ES" dirty="0" smtClean="0"/>
              <a:t>En este caso la empresa subcontratada es:</a:t>
            </a:r>
          </a:p>
          <a:p>
            <a:r>
              <a:rPr lang="es-ES" sz="2000" dirty="0" smtClean="0"/>
              <a:t>-  </a:t>
            </a:r>
            <a:r>
              <a:rPr lang="es-ES" sz="2400" dirty="0" err="1" smtClean="0">
                <a:solidFill>
                  <a:srgbClr val="FF6600"/>
                </a:solidFill>
              </a:rPr>
              <a:t>serfrán</a:t>
            </a:r>
            <a:r>
              <a:rPr lang="es-ES" sz="2400" dirty="0" smtClean="0"/>
              <a:t> </a:t>
            </a:r>
            <a:r>
              <a:rPr lang="es-ES" sz="2000" dirty="0" smtClean="0"/>
              <a:t>S.L. </a:t>
            </a:r>
            <a:r>
              <a:rPr lang="es-ES" dirty="0" smtClean="0"/>
              <a:t>esta empresa es la encargada de diseñar y fabricar  componentes de talla especializada para la construcción de muebles como aparadores, armarios, sillas , sillones ,mesas etc.</a:t>
            </a:r>
          </a:p>
          <a:p>
            <a:endParaRPr lang="es-ES" u="dbl" dirty="0" smtClean="0"/>
          </a:p>
          <a:p>
            <a:endParaRPr lang="es-ES" dirty="0" smtClean="0"/>
          </a:p>
          <a:p>
            <a:endParaRPr lang="es-ES" dirty="0"/>
          </a:p>
        </p:txBody>
      </p:sp>
      <p:pic>
        <p:nvPicPr>
          <p:cNvPr id="5" name="Picture 4" descr="http://www.100pies.net/Gifs/Naturaleza/Treboles/trebol-02.gif"/>
          <p:cNvPicPr>
            <a:picLocks noChangeAspect="1" noChangeArrowheads="1" noCrop="1"/>
          </p:cNvPicPr>
          <p:nvPr/>
        </p:nvPicPr>
        <p:blipFill>
          <a:blip r:embed="rId2"/>
          <a:srcRect/>
          <a:stretch>
            <a:fillRect/>
          </a:stretch>
        </p:blipFill>
        <p:spPr bwMode="auto">
          <a:xfrm>
            <a:off x="642910" y="1071546"/>
            <a:ext cx="234461" cy="228599"/>
          </a:xfrm>
          <a:prstGeom prst="rect">
            <a:avLst/>
          </a:prstGeom>
          <a:noFill/>
        </p:spPr>
      </p:pic>
      <p:pic>
        <p:nvPicPr>
          <p:cNvPr id="23554" name="Picture 2" descr="http://www.serfran.com/images/logo_banner_2.jpg"/>
          <p:cNvPicPr>
            <a:picLocks noChangeAspect="1" noChangeArrowheads="1"/>
          </p:cNvPicPr>
          <p:nvPr/>
        </p:nvPicPr>
        <p:blipFill>
          <a:blip r:embed="rId3"/>
          <a:srcRect/>
          <a:stretch>
            <a:fillRect/>
          </a:stretch>
        </p:blipFill>
        <p:spPr bwMode="auto">
          <a:xfrm>
            <a:off x="6072198" y="2285992"/>
            <a:ext cx="1071570" cy="642942"/>
          </a:xfrm>
          <a:prstGeom prst="rect">
            <a:avLst/>
          </a:prstGeom>
          <a:noFill/>
        </p:spPr>
      </p:pic>
      <p:pic>
        <p:nvPicPr>
          <p:cNvPr id="23556" name="Picture 4" descr="http://www.serfran.com/Fotos/JPG/pequeñas/DSC01128.JPG"/>
          <p:cNvPicPr>
            <a:picLocks noChangeAspect="1" noChangeArrowheads="1"/>
          </p:cNvPicPr>
          <p:nvPr/>
        </p:nvPicPr>
        <p:blipFill>
          <a:blip r:embed="rId4"/>
          <a:srcRect/>
          <a:stretch>
            <a:fillRect/>
          </a:stretch>
        </p:blipFill>
        <p:spPr bwMode="auto">
          <a:xfrm>
            <a:off x="3071802" y="4000504"/>
            <a:ext cx="3048022" cy="2214578"/>
          </a:xfrm>
          <a:prstGeom prst="rect">
            <a:avLst/>
          </a:prstGeom>
          <a:noFill/>
        </p:spPr>
      </p:pic>
      <p:pic>
        <p:nvPicPr>
          <p:cNvPr id="23558" name="Picture 6" descr="http://www.serfran.com/Fotos/JPG/pequeñas/DSC01134.JPG"/>
          <p:cNvPicPr>
            <a:picLocks noChangeAspect="1" noChangeArrowheads="1"/>
          </p:cNvPicPr>
          <p:nvPr/>
        </p:nvPicPr>
        <p:blipFill>
          <a:blip r:embed="rId5"/>
          <a:srcRect/>
          <a:stretch>
            <a:fillRect/>
          </a:stretch>
        </p:blipFill>
        <p:spPr bwMode="auto">
          <a:xfrm>
            <a:off x="6643702" y="3714752"/>
            <a:ext cx="2190763" cy="1643073"/>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85860"/>
            <a:ext cx="8305800" cy="561228"/>
          </a:xfrm>
        </p:spPr>
        <p:txBody>
          <a:bodyPr>
            <a:normAutofit fontScale="90000"/>
          </a:bodyPr>
          <a:lstStyle/>
          <a:p>
            <a:r>
              <a:rPr lang="es-ES" sz="5400" b="1" u="dbl" dirty="0" smtClean="0">
                <a:solidFill>
                  <a:schemeClr val="bg1"/>
                </a:solidFill>
                <a:effectLst>
                  <a:outerShdw blurRad="60007" dist="200025" dir="15000000" sy="30000" kx="-1800000" algn="bl" rotWithShape="0">
                    <a:prstClr val="black">
                      <a:alpha val="32000"/>
                    </a:prstClr>
                  </a:outerShdw>
                </a:effectLst>
              </a:rPr>
              <a:t/>
            </a:r>
            <a:br>
              <a:rPr lang="es-ES" sz="5400" b="1" u="dbl" dirty="0" smtClean="0">
                <a:solidFill>
                  <a:schemeClr val="bg1"/>
                </a:solidFill>
                <a:effectLst>
                  <a:outerShdw blurRad="60007" dist="200025" dir="15000000" sy="30000" kx="-1800000" algn="bl" rotWithShape="0">
                    <a:prstClr val="black">
                      <a:alpha val="32000"/>
                    </a:prstClr>
                  </a:outerShdw>
                </a:effectLst>
              </a:rPr>
            </a:br>
            <a:endParaRPr lang="es-ES" dirty="0"/>
          </a:p>
        </p:txBody>
      </p:sp>
      <p:sp>
        <p:nvSpPr>
          <p:cNvPr id="3" name="2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4" name="3 Marcador de número de diapositiva"/>
          <p:cNvSpPr>
            <a:spLocks noGrp="1"/>
          </p:cNvSpPr>
          <p:nvPr>
            <p:ph type="sldNum" sz="quarter" idx="12"/>
          </p:nvPr>
        </p:nvSpPr>
        <p:spPr/>
        <p:txBody>
          <a:bodyPr/>
          <a:lstStyle/>
          <a:p>
            <a:pPr>
              <a:defRPr/>
            </a:pPr>
            <a:fld id="{BCD8DBA4-7637-49C3-8575-872EF5AD4053}" type="slidenum">
              <a:rPr lang="es-ES" smtClean="0"/>
              <a:pPr>
                <a:defRPr/>
              </a:pPr>
              <a:t>27</a:t>
            </a:fld>
            <a:endParaRPr lang="es-ES"/>
          </a:p>
        </p:txBody>
      </p:sp>
      <p:sp>
        <p:nvSpPr>
          <p:cNvPr id="5" name="4 Rectángulo"/>
          <p:cNvSpPr/>
          <p:nvPr/>
        </p:nvSpPr>
        <p:spPr>
          <a:xfrm>
            <a:off x="357158" y="857233"/>
            <a:ext cx="8215370" cy="1200329"/>
          </a:xfrm>
          <a:prstGeom prst="rect">
            <a:avLst/>
          </a:prstGeom>
        </p:spPr>
        <p:txBody>
          <a:bodyPr wrap="square">
            <a:spAutoFit/>
          </a:bodyPr>
          <a:lstStyle/>
          <a:p>
            <a:pPr lvl="0" algn="ctr"/>
            <a:r>
              <a:rPr lang="es-ES" sz="3600" b="1" u="dbl" dirty="0" smtClean="0">
                <a:effectLst>
                  <a:outerShdw blurRad="60007" dist="200025" dir="15000000" sy="30000" kx="-1800000" algn="bl" rotWithShape="0">
                    <a:prstClr val="black">
                      <a:alpha val="32000"/>
                    </a:prstClr>
                  </a:outerShdw>
                </a:effectLst>
                <a:latin typeface="Calibri"/>
                <a:ea typeface="+mj-ea"/>
                <a:cs typeface="+mj-cs"/>
              </a:rPr>
              <a:t>ANALISÍS DESCRIPTIVO</a:t>
            </a:r>
            <a:br>
              <a:rPr lang="es-ES" sz="3600" b="1" u="dbl" dirty="0" smtClean="0">
                <a:effectLst>
                  <a:outerShdw blurRad="60007" dist="200025" dir="15000000" sy="30000" kx="-1800000" algn="bl" rotWithShape="0">
                    <a:prstClr val="black">
                      <a:alpha val="32000"/>
                    </a:prstClr>
                  </a:outerShdw>
                </a:effectLst>
                <a:latin typeface="Calibri"/>
                <a:ea typeface="+mj-ea"/>
                <a:cs typeface="+mj-cs"/>
              </a:rPr>
            </a:br>
            <a:endParaRPr lang="es-ES" sz="3600" dirty="0">
              <a:latin typeface="Calibri"/>
              <a:ea typeface="+mj-ea"/>
              <a:cs typeface="+mj-cs"/>
            </a:endParaRPr>
          </a:p>
        </p:txBody>
      </p:sp>
      <p:sp>
        <p:nvSpPr>
          <p:cNvPr id="7" name="6 CuadroTexto"/>
          <p:cNvSpPr txBox="1"/>
          <p:nvPr/>
        </p:nvSpPr>
        <p:spPr>
          <a:xfrm>
            <a:off x="1214414" y="2143116"/>
            <a:ext cx="6929486" cy="2585323"/>
          </a:xfrm>
          <a:prstGeom prst="rect">
            <a:avLst/>
          </a:prstGeom>
          <a:noFill/>
        </p:spPr>
        <p:txBody>
          <a:bodyPr wrap="square" rtlCol="0">
            <a:spAutoFit/>
          </a:bodyPr>
          <a:lstStyle/>
          <a:p>
            <a:pPr>
              <a:buFontTx/>
              <a:buChar char="-"/>
            </a:pPr>
            <a:r>
              <a:rPr lang="es-ES" dirty="0" smtClean="0">
                <a:ln>
                  <a:solidFill>
                    <a:srgbClr val="008000"/>
                  </a:solidFill>
                </a:ln>
              </a:rPr>
              <a:t> ANALISIS POLITICO DE LA ORGANIZACIÓN.</a:t>
            </a:r>
          </a:p>
          <a:p>
            <a:endParaRPr lang="es-ES" dirty="0" smtClean="0">
              <a:ln>
                <a:solidFill>
                  <a:srgbClr val="008000"/>
                </a:solidFill>
              </a:ln>
            </a:endParaRPr>
          </a:p>
          <a:p>
            <a:pPr>
              <a:buFontTx/>
              <a:buChar char="-"/>
            </a:pPr>
            <a:r>
              <a:rPr lang="es-ES" dirty="0" smtClean="0">
                <a:ln>
                  <a:solidFill>
                    <a:srgbClr val="008000"/>
                  </a:solidFill>
                </a:ln>
              </a:rPr>
              <a:t> ANALISIS DEL ENTORNO DE LA ORGANIZACIÓN.</a:t>
            </a:r>
          </a:p>
          <a:p>
            <a:endParaRPr lang="es-ES" dirty="0" smtClean="0">
              <a:ln>
                <a:solidFill>
                  <a:srgbClr val="008000"/>
                </a:solidFill>
              </a:ln>
            </a:endParaRPr>
          </a:p>
          <a:p>
            <a:pPr>
              <a:buFontTx/>
              <a:buChar char="-"/>
            </a:pPr>
            <a:r>
              <a:rPr lang="es-ES" dirty="0" smtClean="0">
                <a:ln>
                  <a:solidFill>
                    <a:srgbClr val="008000"/>
                  </a:solidFill>
                </a:ln>
              </a:rPr>
              <a:t> ANALISIS DE LA TECNOLOGIA.</a:t>
            </a:r>
          </a:p>
          <a:p>
            <a:endParaRPr lang="es-ES" dirty="0" smtClean="0">
              <a:ln>
                <a:solidFill>
                  <a:srgbClr val="008000"/>
                </a:solidFill>
              </a:ln>
            </a:endParaRPr>
          </a:p>
          <a:p>
            <a:pPr>
              <a:buFontTx/>
              <a:buChar char="-"/>
            </a:pPr>
            <a:r>
              <a:rPr lang="es-ES" dirty="0" smtClean="0">
                <a:ln>
                  <a:solidFill>
                    <a:srgbClr val="008000"/>
                  </a:solidFill>
                </a:ln>
              </a:rPr>
              <a:t> ANALISIS DE LA ESTRATEGIA.</a:t>
            </a:r>
          </a:p>
          <a:p>
            <a:endParaRPr lang="es-ES" dirty="0" smtClean="0">
              <a:ln>
                <a:solidFill>
                  <a:srgbClr val="008000"/>
                </a:solidFill>
              </a:ln>
            </a:endParaRPr>
          </a:p>
          <a:p>
            <a:pPr>
              <a:buFontTx/>
              <a:buChar char="-"/>
            </a:pPr>
            <a:r>
              <a:rPr lang="es-ES" dirty="0" smtClean="0">
                <a:ln>
                  <a:solidFill>
                    <a:srgbClr val="008000"/>
                  </a:solidFill>
                </a:ln>
              </a:rPr>
              <a:t>ANALISIS DEL TIPO DE CONFIGURACIÓN ORGANIZATIVA.</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ANALISIS POLITICO DE LA ORGANIZACION</a:t>
            </a:r>
            <a:endParaRPr lang="es-ES" dirty="0"/>
          </a:p>
        </p:txBody>
      </p:sp>
      <p:sp>
        <p:nvSpPr>
          <p:cNvPr id="3" name="2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4" name="3 Marcador de número de diapositiva"/>
          <p:cNvSpPr>
            <a:spLocks noGrp="1"/>
          </p:cNvSpPr>
          <p:nvPr>
            <p:ph type="sldNum" sz="quarter" idx="12"/>
          </p:nvPr>
        </p:nvSpPr>
        <p:spPr/>
        <p:txBody>
          <a:bodyPr/>
          <a:lstStyle/>
          <a:p>
            <a:pPr>
              <a:defRPr/>
            </a:pPr>
            <a:fld id="{BCD8DBA4-7637-49C3-8575-872EF5AD4053}" type="slidenum">
              <a:rPr lang="es-E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29</a:t>
            </a:fld>
            <a:endParaRPr lang="es-ES"/>
          </a:p>
        </p:txBody>
      </p:sp>
      <p:sp>
        <p:nvSpPr>
          <p:cNvPr id="4" name="3 CuadroTexto"/>
          <p:cNvSpPr txBox="1"/>
          <p:nvPr/>
        </p:nvSpPr>
        <p:spPr>
          <a:xfrm>
            <a:off x="2500298" y="500042"/>
            <a:ext cx="3929090" cy="369332"/>
          </a:xfrm>
          <a:prstGeom prst="rect">
            <a:avLst/>
          </a:prstGeom>
          <a:noFill/>
        </p:spPr>
        <p:txBody>
          <a:bodyPr wrap="square" rtlCol="0">
            <a:spAutoFit/>
          </a:bodyPr>
          <a:lstStyle/>
          <a:p>
            <a:r>
              <a:rPr lang="es-ES" dirty="0" smtClean="0"/>
              <a:t>ENTORNO DE LA ORGANIZACIÓN</a:t>
            </a:r>
            <a:endParaRPr lang="es-ES" dirty="0"/>
          </a:p>
        </p:txBody>
      </p:sp>
      <p:sp>
        <p:nvSpPr>
          <p:cNvPr id="5" name="4 Elipse"/>
          <p:cNvSpPr/>
          <p:nvPr/>
        </p:nvSpPr>
        <p:spPr>
          <a:xfrm>
            <a:off x="357158" y="928670"/>
            <a:ext cx="8143932" cy="54292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1643042" y="2000240"/>
            <a:ext cx="5429288" cy="3000396"/>
          </a:xfrm>
          <a:prstGeom prst="ellips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CuadroTexto"/>
          <p:cNvSpPr txBox="1"/>
          <p:nvPr/>
        </p:nvSpPr>
        <p:spPr>
          <a:xfrm>
            <a:off x="1643042" y="1785926"/>
            <a:ext cx="2000264" cy="307777"/>
          </a:xfrm>
          <a:prstGeom prst="rect">
            <a:avLst/>
          </a:prstGeom>
          <a:noFill/>
        </p:spPr>
        <p:txBody>
          <a:bodyPr wrap="square" rtlCol="0">
            <a:spAutoFit/>
          </a:bodyPr>
          <a:lstStyle/>
          <a:p>
            <a:r>
              <a:rPr lang="es-ES" sz="1400" dirty="0" smtClean="0"/>
              <a:t>SOCIO-CULTURAL</a:t>
            </a:r>
            <a:endParaRPr lang="es-ES" sz="1400" dirty="0"/>
          </a:p>
        </p:txBody>
      </p:sp>
      <p:sp>
        <p:nvSpPr>
          <p:cNvPr id="8" name="7 CuadroTexto"/>
          <p:cNvSpPr txBox="1"/>
          <p:nvPr/>
        </p:nvSpPr>
        <p:spPr>
          <a:xfrm>
            <a:off x="1500166" y="4572008"/>
            <a:ext cx="1857388" cy="307777"/>
          </a:xfrm>
          <a:prstGeom prst="rect">
            <a:avLst/>
          </a:prstGeom>
          <a:noFill/>
        </p:spPr>
        <p:txBody>
          <a:bodyPr wrap="square" rtlCol="0">
            <a:spAutoFit/>
          </a:bodyPr>
          <a:lstStyle/>
          <a:p>
            <a:r>
              <a:rPr lang="es-ES" sz="1400" dirty="0" smtClean="0"/>
              <a:t>ECONÓMICO</a:t>
            </a:r>
            <a:endParaRPr lang="es-ES" sz="1400" dirty="0"/>
          </a:p>
        </p:txBody>
      </p:sp>
      <p:sp>
        <p:nvSpPr>
          <p:cNvPr id="9" name="8 CuadroTexto"/>
          <p:cNvSpPr txBox="1"/>
          <p:nvPr/>
        </p:nvSpPr>
        <p:spPr>
          <a:xfrm>
            <a:off x="5786446" y="1785926"/>
            <a:ext cx="2143140" cy="307777"/>
          </a:xfrm>
          <a:prstGeom prst="rect">
            <a:avLst/>
          </a:prstGeom>
          <a:noFill/>
        </p:spPr>
        <p:txBody>
          <a:bodyPr wrap="square" rtlCol="0">
            <a:spAutoFit/>
          </a:bodyPr>
          <a:lstStyle/>
          <a:p>
            <a:r>
              <a:rPr lang="es-ES" sz="1400" dirty="0" smtClean="0"/>
              <a:t>TECNOLÓGICO</a:t>
            </a:r>
            <a:endParaRPr lang="es-ES" sz="1400" dirty="0"/>
          </a:p>
        </p:txBody>
      </p:sp>
      <p:sp>
        <p:nvSpPr>
          <p:cNvPr id="10" name="9 CuadroTexto"/>
          <p:cNvSpPr txBox="1"/>
          <p:nvPr/>
        </p:nvSpPr>
        <p:spPr>
          <a:xfrm>
            <a:off x="5715008" y="4857760"/>
            <a:ext cx="2428892" cy="307777"/>
          </a:xfrm>
          <a:prstGeom prst="rect">
            <a:avLst/>
          </a:prstGeom>
          <a:noFill/>
        </p:spPr>
        <p:txBody>
          <a:bodyPr wrap="square" rtlCol="0">
            <a:spAutoFit/>
          </a:bodyPr>
          <a:lstStyle/>
          <a:p>
            <a:r>
              <a:rPr lang="es-ES" sz="1400" dirty="0" smtClean="0"/>
              <a:t>POLÍTICO-LEGAL</a:t>
            </a:r>
            <a:endParaRPr lang="es-ES" sz="1400" dirty="0"/>
          </a:p>
        </p:txBody>
      </p:sp>
      <p:sp>
        <p:nvSpPr>
          <p:cNvPr id="11" name="10 CuadroTexto"/>
          <p:cNvSpPr txBox="1"/>
          <p:nvPr/>
        </p:nvSpPr>
        <p:spPr>
          <a:xfrm>
            <a:off x="2500298" y="4071942"/>
            <a:ext cx="1500198" cy="307777"/>
          </a:xfrm>
          <a:prstGeom prst="rect">
            <a:avLst/>
          </a:prstGeom>
          <a:noFill/>
        </p:spPr>
        <p:txBody>
          <a:bodyPr wrap="square" rtlCol="0">
            <a:spAutoFit/>
          </a:bodyPr>
          <a:lstStyle/>
          <a:p>
            <a:r>
              <a:rPr lang="es-ES" sz="1400" dirty="0" smtClean="0"/>
              <a:t>CLIENTES</a:t>
            </a:r>
            <a:endParaRPr lang="es-ES" sz="1400" dirty="0"/>
          </a:p>
        </p:txBody>
      </p:sp>
      <p:sp>
        <p:nvSpPr>
          <p:cNvPr id="12" name="11 CuadroTexto"/>
          <p:cNvSpPr txBox="1"/>
          <p:nvPr/>
        </p:nvSpPr>
        <p:spPr>
          <a:xfrm>
            <a:off x="4429124" y="4143380"/>
            <a:ext cx="1857388" cy="307777"/>
          </a:xfrm>
          <a:prstGeom prst="rect">
            <a:avLst/>
          </a:prstGeom>
          <a:noFill/>
        </p:spPr>
        <p:txBody>
          <a:bodyPr wrap="square" rtlCol="0">
            <a:spAutoFit/>
          </a:bodyPr>
          <a:lstStyle/>
          <a:p>
            <a:r>
              <a:rPr lang="es-ES" sz="1400" dirty="0" smtClean="0"/>
              <a:t>PROVEEDORES</a:t>
            </a:r>
            <a:endParaRPr lang="es-ES" sz="1400" dirty="0"/>
          </a:p>
        </p:txBody>
      </p:sp>
      <p:sp>
        <p:nvSpPr>
          <p:cNvPr id="13" name="12 CuadroTexto"/>
          <p:cNvSpPr txBox="1"/>
          <p:nvPr/>
        </p:nvSpPr>
        <p:spPr>
          <a:xfrm>
            <a:off x="2071670" y="3500438"/>
            <a:ext cx="1714512" cy="307777"/>
          </a:xfrm>
          <a:prstGeom prst="rect">
            <a:avLst/>
          </a:prstGeom>
          <a:noFill/>
        </p:spPr>
        <p:txBody>
          <a:bodyPr wrap="square" rtlCol="0">
            <a:spAutoFit/>
          </a:bodyPr>
          <a:lstStyle/>
          <a:p>
            <a:r>
              <a:rPr lang="es-ES" sz="1400" dirty="0" smtClean="0"/>
              <a:t>COMPETIDOES</a:t>
            </a:r>
            <a:endParaRPr lang="es-ES" sz="1400" dirty="0"/>
          </a:p>
        </p:txBody>
      </p:sp>
      <p:sp>
        <p:nvSpPr>
          <p:cNvPr id="14" name="13 CuadroTexto"/>
          <p:cNvSpPr txBox="1"/>
          <p:nvPr/>
        </p:nvSpPr>
        <p:spPr>
          <a:xfrm>
            <a:off x="2214546" y="2857496"/>
            <a:ext cx="1214446" cy="307777"/>
          </a:xfrm>
          <a:prstGeom prst="rect">
            <a:avLst/>
          </a:prstGeom>
          <a:noFill/>
        </p:spPr>
        <p:txBody>
          <a:bodyPr wrap="square" rtlCol="0">
            <a:spAutoFit/>
          </a:bodyPr>
          <a:lstStyle/>
          <a:p>
            <a:r>
              <a:rPr lang="es-ES" sz="1400" dirty="0" smtClean="0"/>
              <a:t>ESTADO</a:t>
            </a:r>
            <a:endParaRPr lang="es-ES" sz="1400" dirty="0"/>
          </a:p>
        </p:txBody>
      </p:sp>
      <p:sp>
        <p:nvSpPr>
          <p:cNvPr id="15" name="14 CuadroTexto"/>
          <p:cNvSpPr txBox="1"/>
          <p:nvPr/>
        </p:nvSpPr>
        <p:spPr>
          <a:xfrm>
            <a:off x="5214942" y="3500438"/>
            <a:ext cx="1500198" cy="307777"/>
          </a:xfrm>
          <a:prstGeom prst="rect">
            <a:avLst/>
          </a:prstGeom>
          <a:noFill/>
        </p:spPr>
        <p:txBody>
          <a:bodyPr wrap="square" rtlCol="0">
            <a:spAutoFit/>
          </a:bodyPr>
          <a:lstStyle/>
          <a:p>
            <a:r>
              <a:rPr lang="es-ES" sz="1400" dirty="0" smtClean="0"/>
              <a:t>BARRERAS</a:t>
            </a:r>
            <a:endParaRPr lang="es-ES" sz="1400" dirty="0"/>
          </a:p>
        </p:txBody>
      </p:sp>
      <p:sp>
        <p:nvSpPr>
          <p:cNvPr id="16" name="15 CuadroTexto"/>
          <p:cNvSpPr txBox="1"/>
          <p:nvPr/>
        </p:nvSpPr>
        <p:spPr>
          <a:xfrm>
            <a:off x="5000628" y="2786058"/>
            <a:ext cx="1928826" cy="307777"/>
          </a:xfrm>
          <a:prstGeom prst="rect">
            <a:avLst/>
          </a:prstGeom>
          <a:noFill/>
        </p:spPr>
        <p:txBody>
          <a:bodyPr wrap="square" rtlCol="0">
            <a:spAutoFit/>
          </a:bodyPr>
          <a:lstStyle/>
          <a:p>
            <a:r>
              <a:rPr lang="es-ES" sz="1400" dirty="0" smtClean="0"/>
              <a:t>SUSTITUTIVOS</a:t>
            </a:r>
            <a:endParaRPr lang="es-ES" sz="1400" dirty="0"/>
          </a:p>
        </p:txBody>
      </p:sp>
      <p:sp>
        <p:nvSpPr>
          <p:cNvPr id="17" name="16 Elipse"/>
          <p:cNvSpPr/>
          <p:nvPr/>
        </p:nvSpPr>
        <p:spPr>
          <a:xfrm>
            <a:off x="3857620" y="2857496"/>
            <a:ext cx="1214446" cy="100013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ES"/>
          </a:p>
        </p:txBody>
      </p:sp>
      <p:sp>
        <p:nvSpPr>
          <p:cNvPr id="18" name="17 CuadroTexto"/>
          <p:cNvSpPr txBox="1"/>
          <p:nvPr/>
        </p:nvSpPr>
        <p:spPr>
          <a:xfrm>
            <a:off x="3786182" y="3143248"/>
            <a:ext cx="1571636" cy="369332"/>
          </a:xfrm>
          <a:prstGeom prst="rect">
            <a:avLst/>
          </a:prstGeom>
          <a:noFill/>
        </p:spPr>
        <p:txBody>
          <a:bodyPr wrap="square" rtlCol="0">
            <a:spAutoFit/>
          </a:bodyPr>
          <a:lstStyle/>
          <a:p>
            <a:r>
              <a:rPr lang="es-ES" b="1" dirty="0" smtClean="0">
                <a:solidFill>
                  <a:srgbClr val="000066"/>
                </a:solidFill>
              </a:rPr>
              <a:t>EMPRESA</a:t>
            </a:r>
            <a:endParaRPr lang="es-ES" b="1" dirty="0">
              <a:solidFill>
                <a:srgbClr val="000066"/>
              </a:solidFill>
            </a:endParaRPr>
          </a:p>
        </p:txBody>
      </p:sp>
      <p:sp>
        <p:nvSpPr>
          <p:cNvPr id="19" name="18 CuadroTexto"/>
          <p:cNvSpPr txBox="1"/>
          <p:nvPr/>
        </p:nvSpPr>
        <p:spPr>
          <a:xfrm>
            <a:off x="3786182" y="1142984"/>
            <a:ext cx="1214446" cy="584775"/>
          </a:xfrm>
          <a:prstGeom prst="rect">
            <a:avLst/>
          </a:prstGeom>
          <a:noFill/>
        </p:spPr>
        <p:txBody>
          <a:bodyPr wrap="square" rtlCol="0">
            <a:spAutoFit/>
          </a:bodyPr>
          <a:lstStyle/>
          <a:p>
            <a:r>
              <a:rPr lang="es-ES" sz="1600" b="1" dirty="0" smtClean="0"/>
              <a:t>ENTORNO GENERAL</a:t>
            </a:r>
            <a:endParaRPr lang="es-ES" sz="1600" b="1" dirty="0"/>
          </a:p>
        </p:txBody>
      </p:sp>
      <p:sp>
        <p:nvSpPr>
          <p:cNvPr id="20" name="19 CuadroTexto"/>
          <p:cNvSpPr txBox="1"/>
          <p:nvPr/>
        </p:nvSpPr>
        <p:spPr>
          <a:xfrm>
            <a:off x="3571868" y="2143116"/>
            <a:ext cx="1571636" cy="584775"/>
          </a:xfrm>
          <a:prstGeom prst="rect">
            <a:avLst/>
          </a:prstGeom>
          <a:noFill/>
        </p:spPr>
        <p:txBody>
          <a:bodyPr wrap="square" rtlCol="0">
            <a:spAutoFit/>
          </a:bodyPr>
          <a:lstStyle/>
          <a:p>
            <a:r>
              <a:rPr lang="es-ES" sz="1600" b="1" dirty="0" smtClean="0"/>
              <a:t>ENTORNO ESPECÍFICO</a:t>
            </a:r>
            <a:endParaRPr lang="es-ES" sz="1600" b="1" dirty="0"/>
          </a:p>
        </p:txBody>
      </p:sp>
      <p:sp>
        <p:nvSpPr>
          <p:cNvPr id="22" name="21 Rectángulo redondeado"/>
          <p:cNvSpPr/>
          <p:nvPr/>
        </p:nvSpPr>
        <p:spPr>
          <a:xfrm>
            <a:off x="3571868" y="2143116"/>
            <a:ext cx="1571636" cy="5715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Rectángulo redondeado"/>
          <p:cNvSpPr/>
          <p:nvPr/>
        </p:nvSpPr>
        <p:spPr>
          <a:xfrm>
            <a:off x="3786182" y="1071546"/>
            <a:ext cx="1285884" cy="7143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500063" y="285750"/>
            <a:ext cx="8229600" cy="1143000"/>
          </a:xfrm>
        </p:spPr>
        <p:txBody>
          <a:bodyPr>
            <a:normAutofit/>
          </a:bodyPr>
          <a:lstStyle/>
          <a:p>
            <a:pPr algn="ctr" fontAlgn="auto">
              <a:spcAft>
                <a:spcPts val="0"/>
              </a:spcAft>
              <a:defRPr/>
            </a:pPr>
            <a:r>
              <a:rPr lang="es-ES" sz="4400" b="1" i="1" u="dbl" dirty="0" smtClean="0"/>
              <a:t>Historia</a:t>
            </a:r>
          </a:p>
        </p:txBody>
      </p:sp>
      <p:sp>
        <p:nvSpPr>
          <p:cNvPr id="4099" name="2 Marcador de contenido"/>
          <p:cNvSpPr>
            <a:spLocks noGrp="1"/>
          </p:cNvSpPr>
          <p:nvPr>
            <p:ph idx="1"/>
          </p:nvPr>
        </p:nvSpPr>
        <p:spPr/>
        <p:txBody>
          <a:bodyPr>
            <a:normAutofit fontScale="92500"/>
          </a:bodyPr>
          <a:lstStyle/>
          <a:p>
            <a:pPr marL="274320" indent="-274320" fontAlgn="auto">
              <a:spcAft>
                <a:spcPts val="0"/>
              </a:spcAft>
              <a:buClr>
                <a:schemeClr val="accent3"/>
              </a:buClr>
              <a:buFont typeface="Wingdings 2"/>
              <a:buChar char=""/>
              <a:defRPr/>
            </a:pPr>
            <a:r>
              <a:rPr lang="es-ES" sz="2000" b="1" dirty="0" smtClean="0"/>
              <a:t>1979: </a:t>
            </a:r>
            <a:r>
              <a:rPr lang="es-ES" sz="2000" dirty="0" smtClean="0"/>
              <a:t>Fundación de la empresa Hnos. </a:t>
            </a:r>
            <a:r>
              <a:rPr lang="es-ES" sz="2000" dirty="0" err="1" smtClean="0"/>
              <a:t>Narvaez,S.L</a:t>
            </a:r>
            <a:r>
              <a:rPr lang="es-ES" sz="2000" dirty="0" smtClean="0"/>
              <a:t>.. La creación de esta empresa coincidió con un momento importante en España, exactamente con el comienzo de la democracia, que marco el principio y el final de una era.</a:t>
            </a:r>
          </a:p>
          <a:p>
            <a:pPr marL="274320" indent="-274320" fontAlgn="auto">
              <a:spcAft>
                <a:spcPts val="0"/>
              </a:spcAft>
              <a:buClr>
                <a:schemeClr val="accent3"/>
              </a:buClr>
              <a:buFont typeface="Arial" charset="0"/>
              <a:buNone/>
              <a:defRPr/>
            </a:pPr>
            <a:endParaRPr lang="es-ES" sz="2000" dirty="0" smtClean="0"/>
          </a:p>
          <a:p>
            <a:pPr marL="274320" indent="-274320" fontAlgn="auto">
              <a:spcAft>
                <a:spcPts val="0"/>
              </a:spcAft>
              <a:buClr>
                <a:schemeClr val="accent3"/>
              </a:buClr>
              <a:buFont typeface="Wingdings 2"/>
              <a:buChar char=""/>
              <a:defRPr/>
            </a:pPr>
            <a:r>
              <a:rPr lang="es-ES" sz="2000" b="1" dirty="0" smtClean="0"/>
              <a:t>1985: </a:t>
            </a:r>
            <a:r>
              <a:rPr lang="es-ES" sz="2000" dirty="0" smtClean="0"/>
              <a:t>Tras unos inicios titubeantes, a mediados de los años 80 la empresa inicia su auge, en el cual se establece como una de las principales fabricas del sector en nuestra comarca. Siendo en estas fechas donde la mano de obra era prioritaria, es cuando alcanza unos de sus puntos cumbre.</a:t>
            </a:r>
          </a:p>
          <a:p>
            <a:pPr marL="274320" indent="-274320" fontAlgn="auto">
              <a:spcAft>
                <a:spcPts val="0"/>
              </a:spcAft>
              <a:buClr>
                <a:schemeClr val="accent3"/>
              </a:buClr>
              <a:buFont typeface="Wingdings 2"/>
              <a:buChar char=""/>
              <a:defRPr/>
            </a:pPr>
            <a:endParaRPr lang="es-ES" sz="2000" dirty="0" smtClean="0"/>
          </a:p>
          <a:p>
            <a:pPr marL="274320" indent="-274320" fontAlgn="auto">
              <a:spcAft>
                <a:spcPts val="0"/>
              </a:spcAft>
              <a:buClr>
                <a:schemeClr val="accent3"/>
              </a:buClr>
              <a:buFont typeface="Wingdings 2"/>
              <a:buChar char=""/>
              <a:defRPr/>
            </a:pPr>
            <a:r>
              <a:rPr lang="es-ES" sz="2000" b="1" dirty="0" smtClean="0"/>
              <a:t>1990: </a:t>
            </a:r>
            <a:r>
              <a:rPr lang="es-ES" sz="2000" dirty="0" smtClean="0"/>
              <a:t>Posteriormente, en la siguiente década con la mecanización y el montaje en cadena, supuso otro de sus puntos álgidos. Tras este periodo el declive aparece en la fabrica, el cual nos lleva a comienzos del año 2000.</a:t>
            </a:r>
          </a:p>
          <a:p>
            <a:pPr marL="274320" indent="-274320" fontAlgn="auto">
              <a:spcAft>
                <a:spcPts val="0"/>
              </a:spcAft>
              <a:buClr>
                <a:schemeClr val="accent3"/>
              </a:buClr>
              <a:buFont typeface="Wingdings 2"/>
              <a:buChar char=""/>
              <a:defRPr/>
            </a:pPr>
            <a:endParaRPr lang="es-ES" sz="2000" b="1" dirty="0" smtClean="0"/>
          </a:p>
          <a:p>
            <a:pPr marL="274320" indent="-274320" fontAlgn="auto">
              <a:spcAft>
                <a:spcPts val="0"/>
              </a:spcAft>
              <a:buClr>
                <a:schemeClr val="accent3"/>
              </a:buClr>
              <a:buFont typeface="Wingdings 2"/>
              <a:buChar char=""/>
              <a:defRPr/>
            </a:pPr>
            <a:endParaRPr lang="es-ES" sz="2000" b="1" dirty="0" smtClean="0"/>
          </a:p>
          <a:p>
            <a:pPr marL="274320" indent="-274320" fontAlgn="auto">
              <a:spcAft>
                <a:spcPts val="0"/>
              </a:spcAft>
              <a:buClr>
                <a:schemeClr val="accent3"/>
              </a:buClr>
              <a:buFont typeface="Wingdings 2"/>
              <a:buChar char=""/>
              <a:defRPr/>
            </a:pPr>
            <a:endParaRPr lang="es-ES" sz="2000" b="1" dirty="0" smtClean="0"/>
          </a:p>
          <a:p>
            <a:pPr marL="274320" indent="-274320" fontAlgn="auto">
              <a:spcAft>
                <a:spcPts val="0"/>
              </a:spcAft>
              <a:buClr>
                <a:schemeClr val="accent3"/>
              </a:buClr>
              <a:buFont typeface="Wingdings 2"/>
              <a:buChar char=""/>
              <a:defRPr/>
            </a:pPr>
            <a:endParaRPr lang="es-ES" sz="2000" b="1" dirty="0" smtClean="0"/>
          </a:p>
        </p:txBody>
      </p:sp>
      <p:sp>
        <p:nvSpPr>
          <p:cNvPr id="4" name="3 Marcador de pie de página"/>
          <p:cNvSpPr>
            <a:spLocks noGrp="1"/>
          </p:cNvSpPr>
          <p:nvPr>
            <p:ph type="ftr" sz="quarter" idx="11"/>
          </p:nvPr>
        </p:nvSpPr>
        <p:spPr/>
        <p:txBody>
          <a:bodyPr/>
          <a:lstStyle/>
          <a:p>
            <a:pPr>
              <a:defRPr/>
            </a:pPr>
            <a:r>
              <a:rPr lang="es-ES" dirty="0"/>
              <a:t>Carmen Caballero Urbano </a:t>
            </a:r>
            <a:r>
              <a:rPr lang="es-ES" dirty="0" smtClean="0"/>
              <a:t>                                       María </a:t>
            </a:r>
            <a:r>
              <a:rPr lang="es-ES" dirty="0"/>
              <a:t>de la Sierra Pérez Ropero</a:t>
            </a:r>
          </a:p>
        </p:txBody>
      </p:sp>
      <p:sp>
        <p:nvSpPr>
          <p:cNvPr id="5" name="4 Marcador de número de diapositiva"/>
          <p:cNvSpPr>
            <a:spLocks noGrp="1"/>
          </p:cNvSpPr>
          <p:nvPr>
            <p:ph type="sldNum" sz="quarter" idx="12"/>
          </p:nvPr>
        </p:nvSpPr>
        <p:spPr/>
        <p:txBody>
          <a:bodyPr/>
          <a:lstStyle/>
          <a:p>
            <a:pPr>
              <a:defRPr/>
            </a:pPr>
            <a:fld id="{DA14B956-B47D-470E-8624-369D5E605187}" type="slidenum">
              <a:rPr lang="es-ES"/>
              <a:pPr>
                <a:defRPr/>
              </a:pPr>
              <a:t>3</a:t>
            </a:fld>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30</a:t>
            </a:fld>
            <a:endParaRPr lang="es-ES"/>
          </a:p>
        </p:txBody>
      </p:sp>
      <p:sp>
        <p:nvSpPr>
          <p:cNvPr id="13" name="12 CuadroTexto"/>
          <p:cNvSpPr txBox="1"/>
          <p:nvPr/>
        </p:nvSpPr>
        <p:spPr>
          <a:xfrm>
            <a:off x="714348" y="1142984"/>
            <a:ext cx="7715272" cy="2677656"/>
          </a:xfrm>
          <a:prstGeom prst="rect">
            <a:avLst/>
          </a:prstGeom>
          <a:noFill/>
        </p:spPr>
        <p:txBody>
          <a:bodyPr wrap="square" rtlCol="0">
            <a:spAutoFit/>
          </a:bodyPr>
          <a:lstStyle/>
          <a:p>
            <a:pPr algn="ctr"/>
            <a:r>
              <a:rPr lang="es-ES" sz="2000" b="1" u="sng" dirty="0" smtClean="0"/>
              <a:t>SOCIO-CULTURALES</a:t>
            </a:r>
          </a:p>
          <a:p>
            <a:pPr algn="just"/>
            <a:endParaRPr lang="es-ES" sz="2000" dirty="0" smtClean="0"/>
          </a:p>
          <a:p>
            <a:pPr algn="just"/>
            <a:endParaRPr lang="es-ES" sz="2000" dirty="0" smtClean="0"/>
          </a:p>
          <a:p>
            <a:pPr algn="ctr"/>
            <a:endParaRPr lang="es-ES" dirty="0" smtClean="0"/>
          </a:p>
          <a:p>
            <a:pPr algn="ctr"/>
            <a:endParaRPr lang="es-ES" dirty="0" smtClean="0"/>
          </a:p>
          <a:p>
            <a:pPr algn="ctr"/>
            <a:endParaRPr lang="es-ES" dirty="0" smtClean="0"/>
          </a:p>
          <a:p>
            <a:pPr algn="ctr"/>
            <a:endParaRPr lang="es-ES" dirty="0" smtClean="0"/>
          </a:p>
          <a:p>
            <a:pPr algn="ctr"/>
            <a:endParaRPr lang="es-ES" dirty="0" smtClean="0"/>
          </a:p>
          <a:p>
            <a:pPr algn="ct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31</a:t>
            </a:fld>
            <a:endParaRPr lang="es-ES"/>
          </a:p>
        </p:txBody>
      </p:sp>
      <p:sp>
        <p:nvSpPr>
          <p:cNvPr id="5" name="4 CuadroTexto"/>
          <p:cNvSpPr txBox="1"/>
          <p:nvPr/>
        </p:nvSpPr>
        <p:spPr>
          <a:xfrm>
            <a:off x="571472" y="857232"/>
            <a:ext cx="7786742" cy="2862322"/>
          </a:xfrm>
          <a:prstGeom prst="rect">
            <a:avLst/>
          </a:prstGeom>
          <a:noFill/>
        </p:spPr>
        <p:txBody>
          <a:bodyPr wrap="square" rtlCol="0">
            <a:spAutoFit/>
          </a:bodyPr>
          <a:lstStyle/>
          <a:p>
            <a:pPr algn="ctr"/>
            <a:r>
              <a:rPr lang="es-ES" sz="2000" b="1" u="sng" dirty="0" smtClean="0"/>
              <a:t>ECONÓMICOS</a:t>
            </a:r>
          </a:p>
          <a:p>
            <a:pPr algn="ctr"/>
            <a:endParaRPr lang="es-ES" sz="2000" b="1" u="sng" dirty="0" smtClean="0"/>
          </a:p>
          <a:p>
            <a:pPr algn="just"/>
            <a:endParaRPr lang="es-ES" sz="2000" b="1" u="sng" dirty="0" smtClean="0"/>
          </a:p>
          <a:p>
            <a:pPr algn="ctr"/>
            <a:endParaRPr lang="es-ES" sz="2000" b="1" u="sng" dirty="0" smtClean="0"/>
          </a:p>
          <a:p>
            <a:pPr algn="ctr"/>
            <a:endParaRPr lang="es-ES" sz="2000" b="1" u="sng" dirty="0" smtClean="0"/>
          </a:p>
          <a:p>
            <a:pPr algn="ctr"/>
            <a:endParaRPr lang="es-ES" sz="2000" b="1" u="sng" dirty="0" smtClean="0"/>
          </a:p>
          <a:p>
            <a:pPr algn="ctr"/>
            <a:endParaRPr lang="es-ES" sz="2000" b="1" u="sng" dirty="0" smtClean="0"/>
          </a:p>
          <a:p>
            <a:pPr algn="ctr"/>
            <a:endParaRPr lang="es-ES" sz="2000" b="1" u="sng" dirty="0" smtClean="0"/>
          </a:p>
          <a:p>
            <a:pPr algn="ctr"/>
            <a:endParaRPr lang="es-ES" sz="2000" b="1" u="sng"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32</a:t>
            </a:fld>
            <a:endParaRPr lang="es-ES"/>
          </a:p>
        </p:txBody>
      </p:sp>
      <p:sp>
        <p:nvSpPr>
          <p:cNvPr id="5" name="4 CuadroTexto"/>
          <p:cNvSpPr txBox="1"/>
          <p:nvPr/>
        </p:nvSpPr>
        <p:spPr>
          <a:xfrm>
            <a:off x="857224" y="1142984"/>
            <a:ext cx="7715304" cy="400110"/>
          </a:xfrm>
          <a:prstGeom prst="rect">
            <a:avLst/>
          </a:prstGeom>
          <a:noFill/>
        </p:spPr>
        <p:txBody>
          <a:bodyPr wrap="square" rtlCol="0">
            <a:spAutoFit/>
          </a:bodyPr>
          <a:lstStyle/>
          <a:p>
            <a:pPr algn="ctr"/>
            <a:r>
              <a:rPr lang="es-ES" sz="2000" b="1" u="sng" dirty="0" smtClean="0"/>
              <a:t>POLÍTICOS- LEGALES</a:t>
            </a:r>
            <a:endParaRPr lang="es-ES" sz="2000" b="1" u="sng"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33</a:t>
            </a:fld>
            <a:endParaRPr lang="es-ES"/>
          </a:p>
        </p:txBody>
      </p:sp>
      <p:sp>
        <p:nvSpPr>
          <p:cNvPr id="4" name="3 CuadroTexto"/>
          <p:cNvSpPr txBox="1"/>
          <p:nvPr/>
        </p:nvSpPr>
        <p:spPr>
          <a:xfrm>
            <a:off x="1285852" y="928670"/>
            <a:ext cx="6000792" cy="400110"/>
          </a:xfrm>
          <a:prstGeom prst="rect">
            <a:avLst/>
          </a:prstGeom>
          <a:noFill/>
        </p:spPr>
        <p:txBody>
          <a:bodyPr wrap="square" rtlCol="0">
            <a:spAutoFit/>
          </a:bodyPr>
          <a:lstStyle/>
          <a:p>
            <a:pPr algn="ctr"/>
            <a:r>
              <a:rPr lang="es-ES" sz="2000" b="1" u="sng" dirty="0" smtClean="0"/>
              <a:t>TECNOLÓGICOS</a:t>
            </a:r>
            <a:endParaRPr lang="es-ES" sz="2000" b="1" u="sng"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34</a:t>
            </a:fld>
            <a:endParaRPr lang="es-ES"/>
          </a:p>
        </p:txBody>
      </p:sp>
      <p:sp>
        <p:nvSpPr>
          <p:cNvPr id="4" name="3 CuadroTexto"/>
          <p:cNvSpPr txBox="1"/>
          <p:nvPr/>
        </p:nvSpPr>
        <p:spPr>
          <a:xfrm>
            <a:off x="1928794" y="785794"/>
            <a:ext cx="5143536" cy="369332"/>
          </a:xfrm>
          <a:prstGeom prst="rect">
            <a:avLst/>
          </a:prstGeom>
          <a:noFill/>
        </p:spPr>
        <p:txBody>
          <a:bodyPr wrap="square" rtlCol="0">
            <a:spAutoFit/>
          </a:bodyPr>
          <a:lstStyle/>
          <a:p>
            <a:endParaRPr lang="es-ES" dirty="0"/>
          </a:p>
        </p:txBody>
      </p:sp>
      <p:sp>
        <p:nvSpPr>
          <p:cNvPr id="5" name="4 CuadroTexto"/>
          <p:cNvSpPr txBox="1"/>
          <p:nvPr/>
        </p:nvSpPr>
        <p:spPr>
          <a:xfrm>
            <a:off x="2857488" y="1142984"/>
            <a:ext cx="3857652" cy="400110"/>
          </a:xfrm>
          <a:prstGeom prst="rect">
            <a:avLst/>
          </a:prstGeom>
          <a:noFill/>
        </p:spPr>
        <p:txBody>
          <a:bodyPr wrap="square" rtlCol="0">
            <a:spAutoFit/>
          </a:bodyPr>
          <a:lstStyle/>
          <a:p>
            <a:pPr algn="ctr"/>
            <a:r>
              <a:rPr lang="es-ES" sz="2000" b="1" u="sng" dirty="0" smtClean="0"/>
              <a:t>CLIENTES</a:t>
            </a:r>
            <a:endParaRPr lang="es-ES" sz="2000" b="1" u="sng"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35</a:t>
            </a:fld>
            <a:endParaRPr lang="es-ES"/>
          </a:p>
        </p:txBody>
      </p:sp>
      <p:sp>
        <p:nvSpPr>
          <p:cNvPr id="4" name="3 CuadroTexto"/>
          <p:cNvSpPr txBox="1"/>
          <p:nvPr/>
        </p:nvSpPr>
        <p:spPr>
          <a:xfrm>
            <a:off x="2357422" y="1142984"/>
            <a:ext cx="5429288" cy="400110"/>
          </a:xfrm>
          <a:prstGeom prst="rect">
            <a:avLst/>
          </a:prstGeom>
          <a:noFill/>
        </p:spPr>
        <p:txBody>
          <a:bodyPr wrap="square" rtlCol="0">
            <a:spAutoFit/>
          </a:bodyPr>
          <a:lstStyle/>
          <a:p>
            <a:pPr algn="ctr"/>
            <a:r>
              <a:rPr lang="es-ES" sz="2000" b="1" u="sng" dirty="0" smtClean="0"/>
              <a:t>PROVEEDORES</a:t>
            </a:r>
            <a:endParaRPr lang="es-ES" sz="2000" b="1" u="sng"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36</a:t>
            </a:fld>
            <a:endParaRPr lang="es-ES"/>
          </a:p>
        </p:txBody>
      </p:sp>
      <p:sp>
        <p:nvSpPr>
          <p:cNvPr id="4" name="3 CuadroTexto"/>
          <p:cNvSpPr txBox="1"/>
          <p:nvPr/>
        </p:nvSpPr>
        <p:spPr>
          <a:xfrm>
            <a:off x="2500298" y="1142984"/>
            <a:ext cx="4714908" cy="400110"/>
          </a:xfrm>
          <a:prstGeom prst="rect">
            <a:avLst/>
          </a:prstGeom>
          <a:noFill/>
        </p:spPr>
        <p:txBody>
          <a:bodyPr wrap="square" rtlCol="0">
            <a:spAutoFit/>
          </a:bodyPr>
          <a:lstStyle/>
          <a:p>
            <a:pPr algn="ctr"/>
            <a:r>
              <a:rPr lang="es-ES" sz="2000" b="1" u="sng" dirty="0" smtClean="0"/>
              <a:t>COMPETIDORES</a:t>
            </a:r>
            <a:endParaRPr lang="es-ES" sz="2000" b="1" u="sng"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37</a:t>
            </a:fld>
            <a:endParaRPr lang="es-ES"/>
          </a:p>
        </p:txBody>
      </p:sp>
      <p:sp>
        <p:nvSpPr>
          <p:cNvPr id="4" name="3 CuadroTexto"/>
          <p:cNvSpPr txBox="1"/>
          <p:nvPr/>
        </p:nvSpPr>
        <p:spPr>
          <a:xfrm>
            <a:off x="2285984" y="1000108"/>
            <a:ext cx="4714908" cy="400110"/>
          </a:xfrm>
          <a:prstGeom prst="rect">
            <a:avLst/>
          </a:prstGeom>
          <a:noFill/>
        </p:spPr>
        <p:txBody>
          <a:bodyPr wrap="square" rtlCol="0">
            <a:spAutoFit/>
          </a:bodyPr>
          <a:lstStyle/>
          <a:p>
            <a:pPr algn="ctr"/>
            <a:r>
              <a:rPr lang="es-ES" sz="2000" b="1" u="sng" dirty="0" smtClean="0"/>
              <a:t>PRODUCTOS</a:t>
            </a:r>
            <a:r>
              <a:rPr lang="es-ES" dirty="0" smtClean="0"/>
              <a:t> </a:t>
            </a:r>
            <a:r>
              <a:rPr lang="es-ES" sz="2000" b="1" u="sng" dirty="0" smtClean="0"/>
              <a:t>SUSTITUTIVOS</a:t>
            </a:r>
            <a:endParaRPr lang="es-ES" sz="2000" b="1" u="sng"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38</a:t>
            </a:fld>
            <a:endParaRPr lang="es-ES"/>
          </a:p>
        </p:txBody>
      </p:sp>
      <p:sp>
        <p:nvSpPr>
          <p:cNvPr id="4" name="3 CuadroTexto"/>
          <p:cNvSpPr txBox="1"/>
          <p:nvPr/>
        </p:nvSpPr>
        <p:spPr>
          <a:xfrm>
            <a:off x="1714480" y="1142984"/>
            <a:ext cx="5286412" cy="400110"/>
          </a:xfrm>
          <a:prstGeom prst="rect">
            <a:avLst/>
          </a:prstGeom>
          <a:noFill/>
        </p:spPr>
        <p:txBody>
          <a:bodyPr wrap="square" rtlCol="0">
            <a:spAutoFit/>
          </a:bodyPr>
          <a:lstStyle/>
          <a:p>
            <a:pPr algn="ctr"/>
            <a:r>
              <a:rPr lang="es-ES" sz="2000" b="1" u="sng" dirty="0" smtClean="0"/>
              <a:t>BARRERAS DE ENTRADA</a:t>
            </a:r>
            <a:endParaRPr lang="es-ES" sz="2000" b="1" u="sng"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39</a:t>
            </a:fld>
            <a:endParaRPr lang="es-ES"/>
          </a:p>
        </p:txBody>
      </p:sp>
      <p:sp>
        <p:nvSpPr>
          <p:cNvPr id="4" name="3 CuadroTexto"/>
          <p:cNvSpPr txBox="1"/>
          <p:nvPr/>
        </p:nvSpPr>
        <p:spPr>
          <a:xfrm>
            <a:off x="1928794" y="1285860"/>
            <a:ext cx="5072098" cy="400110"/>
          </a:xfrm>
          <a:prstGeom prst="rect">
            <a:avLst/>
          </a:prstGeom>
          <a:noFill/>
        </p:spPr>
        <p:txBody>
          <a:bodyPr wrap="square" rtlCol="0">
            <a:spAutoFit/>
          </a:bodyPr>
          <a:lstStyle/>
          <a:p>
            <a:pPr algn="ctr"/>
            <a:r>
              <a:rPr lang="es-ES" sz="2000" b="1" u="sng" dirty="0" smtClean="0"/>
              <a:t>ESTADO</a:t>
            </a:r>
            <a:endParaRPr lang="es-ES" sz="2000" b="1"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endParaRPr lang="es-ES" smtClean="0"/>
          </a:p>
        </p:txBody>
      </p:sp>
      <p:sp>
        <p:nvSpPr>
          <p:cNvPr id="8195" name="2 Marcador de contenido"/>
          <p:cNvSpPr>
            <a:spLocks noGrp="1"/>
          </p:cNvSpPr>
          <p:nvPr>
            <p:ph idx="1"/>
          </p:nvPr>
        </p:nvSpPr>
        <p:spPr/>
        <p:txBody>
          <a:bodyPr/>
          <a:lstStyle/>
          <a:p>
            <a:r>
              <a:rPr lang="es-ES" sz="2000" b="1" dirty="0" smtClean="0"/>
              <a:t>2000:  </a:t>
            </a:r>
            <a:r>
              <a:rPr lang="es-ES" sz="2000" dirty="0" smtClean="0"/>
              <a:t>A raíz de la situación que se había producido en años anteriores la competencia feroz en este sector y las grandes inversiones en maquinaria provocaron el desplazamiento de los empleados, siendo la maquinaria un bien difícil de amortizar.</a:t>
            </a:r>
          </a:p>
          <a:p>
            <a:endParaRPr lang="es-ES" sz="2000" dirty="0" smtClean="0"/>
          </a:p>
          <a:p>
            <a:r>
              <a:rPr lang="es-ES" sz="2000" b="1" dirty="0" smtClean="0"/>
              <a:t>ACTUALIDAD: </a:t>
            </a:r>
            <a:r>
              <a:rPr lang="es-ES" sz="2000" dirty="0" smtClean="0"/>
              <a:t>Siendo los años posteriores hasta hoy día un continuo descenso en el ranking de importancia del sector. Hasta llegar a la actualidad con la complicidad de la crisis actual en la cual su supervivencia se plantea dificultosa.</a:t>
            </a:r>
            <a:endParaRPr lang="es-ES" sz="2000" b="1" dirty="0" smtClean="0"/>
          </a:p>
          <a:p>
            <a:pPr>
              <a:buFont typeface="Arial" charset="0"/>
              <a:buNone/>
            </a:pPr>
            <a:endParaRPr lang="es-ES" dirty="0" smtClean="0"/>
          </a:p>
        </p:txBody>
      </p:sp>
      <p:sp>
        <p:nvSpPr>
          <p:cNvPr id="4" name="3 Marcador de pie de página"/>
          <p:cNvSpPr>
            <a:spLocks noGrp="1"/>
          </p:cNvSpPr>
          <p:nvPr>
            <p:ph type="ftr" sz="quarter" idx="11"/>
          </p:nvPr>
        </p:nvSpPr>
        <p:spPr/>
        <p:txBody>
          <a:bodyPr/>
          <a:lstStyle/>
          <a:p>
            <a:pPr>
              <a:defRPr/>
            </a:pPr>
            <a:r>
              <a:rPr lang="es-ES" dirty="0"/>
              <a:t>Carmen Caballero Urbano </a:t>
            </a:r>
            <a:r>
              <a:rPr lang="es-ES" dirty="0" smtClean="0"/>
              <a:t> </a:t>
            </a:r>
            <a:endParaRPr lang="es-ES" dirty="0"/>
          </a:p>
          <a:p>
            <a:pPr>
              <a:defRPr/>
            </a:pPr>
            <a:r>
              <a:rPr lang="es-ES" dirty="0" err="1" smtClean="0"/>
              <a:t>Maria</a:t>
            </a:r>
            <a:r>
              <a:rPr lang="es-ES" dirty="0" smtClean="0"/>
              <a:t> </a:t>
            </a:r>
            <a:r>
              <a:rPr lang="es-ES" dirty="0"/>
              <a:t>de la Sierra Pérez Ropero</a:t>
            </a:r>
          </a:p>
        </p:txBody>
      </p:sp>
      <p:sp>
        <p:nvSpPr>
          <p:cNvPr id="5" name="4 Marcador de número de diapositiva"/>
          <p:cNvSpPr>
            <a:spLocks noGrp="1"/>
          </p:cNvSpPr>
          <p:nvPr>
            <p:ph type="sldNum" sz="quarter" idx="12"/>
          </p:nvPr>
        </p:nvSpPr>
        <p:spPr/>
        <p:txBody>
          <a:bodyPr/>
          <a:lstStyle/>
          <a:p>
            <a:pPr>
              <a:defRPr/>
            </a:pPr>
            <a:fld id="{144968A7-EE62-4E40-9D9A-312BBA40DD0A}" type="slidenum">
              <a:rPr lang="es-ES"/>
              <a:pPr>
                <a:defRPr/>
              </a:pPr>
              <a:t>4</a:t>
            </a:fld>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776304"/>
          </a:xfrm>
        </p:spPr>
        <p:txBody>
          <a:bodyPr/>
          <a:lstStyle/>
          <a:p>
            <a:pPr algn="ctr"/>
            <a:r>
              <a:rPr lang="es-ES" sz="4400" dirty="0" smtClean="0"/>
              <a:t>ANALISIS DE LA TECNOLOGIA</a:t>
            </a:r>
            <a:endParaRPr lang="es-ES" sz="4400" dirty="0"/>
          </a:p>
        </p:txBody>
      </p:sp>
      <p:sp>
        <p:nvSpPr>
          <p:cNvPr id="3" name="2 Marcador de contenido"/>
          <p:cNvSpPr>
            <a:spLocks noGrp="1"/>
          </p:cNvSpPr>
          <p:nvPr>
            <p:ph idx="1"/>
          </p:nvPr>
        </p:nvSpPr>
        <p:spPr>
          <a:xfrm>
            <a:off x="457200" y="1357299"/>
            <a:ext cx="8229600" cy="4967302"/>
          </a:xfrm>
        </p:spPr>
        <p:txBody>
          <a:bodyPr/>
          <a:lstStyle/>
          <a:p>
            <a:pPr>
              <a:buClr>
                <a:srgbClr val="0000CC"/>
              </a:buClr>
            </a:pPr>
            <a:endParaRPr lang="es-ES" dirty="0" smtClean="0"/>
          </a:p>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TIPO DE EMPRESA:</a:t>
            </a:r>
          </a:p>
          <a:p>
            <a:pPr>
              <a:buClr>
                <a:srgbClr val="0000CC"/>
              </a:buClr>
              <a:buNone/>
            </a:pPr>
            <a:r>
              <a:rPr lang="es-ES" sz="1800" dirty="0" smtClean="0">
                <a:latin typeface="Arial" pitchFamily="34" charset="0"/>
                <a:cs typeface="Arial" pitchFamily="34" charset="0"/>
              </a:rPr>
              <a:t>Nuestra empresa estaría dentro de las clasificadas como </a:t>
            </a:r>
            <a:r>
              <a:rPr lang="es-ES" sz="1800" b="1" dirty="0" smtClean="0">
                <a:solidFill>
                  <a:srgbClr val="0000CC"/>
                </a:solidFill>
                <a:latin typeface="Arial" pitchFamily="34" charset="0"/>
                <a:cs typeface="Arial" pitchFamily="34" charset="0"/>
              </a:rPr>
              <a:t>mayoristas</a:t>
            </a:r>
            <a:r>
              <a:rPr lang="es-ES" sz="1800" dirty="0" smtClean="0">
                <a:latin typeface="Arial" pitchFamily="34" charset="0"/>
                <a:cs typeface="Arial" pitchFamily="34" charset="0"/>
              </a:rPr>
              <a:t>, debido a </a:t>
            </a:r>
          </a:p>
          <a:p>
            <a:pPr>
              <a:buClr>
                <a:srgbClr val="0000CC"/>
              </a:buClr>
              <a:buNone/>
            </a:pPr>
            <a:r>
              <a:rPr lang="es-ES" sz="1800" dirty="0" smtClean="0">
                <a:latin typeface="Arial" pitchFamily="34" charset="0"/>
                <a:cs typeface="Arial" pitchFamily="34" charset="0"/>
              </a:rPr>
              <a:t>que es una empresa  con capital que puede mantener una  gran cantidad de </a:t>
            </a:r>
          </a:p>
          <a:p>
            <a:pPr>
              <a:buClr>
                <a:srgbClr val="0000CC"/>
              </a:buClr>
              <a:buNone/>
            </a:pPr>
            <a:r>
              <a:rPr lang="es-ES" sz="1800" dirty="0" smtClean="0">
                <a:latin typeface="Arial" pitchFamily="34" charset="0"/>
                <a:cs typeface="Arial" pitchFamily="34" charset="0"/>
              </a:rPr>
              <a:t>mercancía almacenada,  esto hace  posible que  ésta pueda entregar el </a:t>
            </a:r>
          </a:p>
          <a:p>
            <a:pPr>
              <a:buClr>
                <a:srgbClr val="0000CC"/>
              </a:buClr>
              <a:buNone/>
            </a:pPr>
            <a:r>
              <a:rPr lang="es-ES" sz="1800" dirty="0" smtClean="0">
                <a:latin typeface="Arial" pitchFamily="34" charset="0"/>
                <a:cs typeface="Arial" pitchFamily="34" charset="0"/>
              </a:rPr>
              <a:t>bien en el momento  en que se solicite.</a:t>
            </a:r>
          </a:p>
          <a:p>
            <a:pPr>
              <a:buClr>
                <a:srgbClr val="0000CC"/>
              </a:buClr>
              <a:buNone/>
            </a:pPr>
            <a:r>
              <a:rPr lang="es-ES" sz="1800" dirty="0" smtClean="0">
                <a:latin typeface="Arial" pitchFamily="34" charset="0"/>
                <a:cs typeface="Arial" pitchFamily="34" charset="0"/>
              </a:rPr>
              <a:t>Además nuestra empresa realiza ventas a gran escala a otra empresas, </a:t>
            </a:r>
          </a:p>
          <a:p>
            <a:pPr>
              <a:buClr>
                <a:srgbClr val="0000CC"/>
              </a:buClr>
              <a:buNone/>
            </a:pPr>
            <a:r>
              <a:rPr lang="es-ES" sz="1800" dirty="0" smtClean="0">
                <a:latin typeface="Arial" pitchFamily="34" charset="0"/>
                <a:cs typeface="Arial" pitchFamily="34" charset="0"/>
              </a:rPr>
              <a:t>actuando en muchas ocasiones como distribuidores, ya que lo que efectúan </a:t>
            </a:r>
          </a:p>
          <a:p>
            <a:pPr>
              <a:buClr>
                <a:srgbClr val="0000CC"/>
              </a:buClr>
              <a:buNone/>
            </a:pPr>
            <a:r>
              <a:rPr lang="es-ES" sz="1800" dirty="0" smtClean="0">
                <a:latin typeface="Arial" pitchFamily="34" charset="0"/>
                <a:cs typeface="Arial" pitchFamily="34" charset="0"/>
              </a:rPr>
              <a:t>son ventas a empresas minoristas, industrias y también,  aunque en menor </a:t>
            </a:r>
          </a:p>
          <a:p>
            <a:pPr>
              <a:buClr>
                <a:srgbClr val="0000CC"/>
              </a:buClr>
              <a:buNone/>
            </a:pPr>
            <a:r>
              <a:rPr lang="es-ES" sz="1800" dirty="0" smtClean="0">
                <a:latin typeface="Arial" pitchFamily="34" charset="0"/>
                <a:cs typeface="Arial" pitchFamily="34" charset="0"/>
              </a:rPr>
              <a:t>medida a consumidores individuales. </a:t>
            </a:r>
          </a:p>
          <a:p>
            <a:pPr>
              <a:buClr>
                <a:srgbClr val="0000CC"/>
              </a:buClr>
              <a:buNone/>
            </a:pPr>
            <a:r>
              <a:rPr lang="es-ES" sz="1400" b="1" dirty="0" smtClean="0">
                <a:solidFill>
                  <a:srgbClr val="0000CC"/>
                </a:solidFill>
                <a:latin typeface="Arial" pitchFamily="34" charset="0"/>
                <a:cs typeface="Arial" pitchFamily="34" charset="0"/>
              </a:rPr>
              <a:t>       </a:t>
            </a:r>
            <a:endParaRPr lang="es-ES" sz="1400" b="1" dirty="0">
              <a:solidFill>
                <a:srgbClr val="0000CC"/>
              </a:solidFill>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40</a:t>
            </a:fld>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41</a:t>
            </a:fld>
            <a:endParaRPr lang="es-ES"/>
          </a:p>
        </p:txBody>
      </p:sp>
      <p:sp>
        <p:nvSpPr>
          <p:cNvPr id="4" name="3 CuadroTexto"/>
          <p:cNvSpPr txBox="1"/>
          <p:nvPr/>
        </p:nvSpPr>
        <p:spPr>
          <a:xfrm>
            <a:off x="214282" y="785794"/>
            <a:ext cx="8429684" cy="369332"/>
          </a:xfrm>
          <a:prstGeom prst="rect">
            <a:avLst/>
          </a:prstGeom>
          <a:noFill/>
        </p:spPr>
        <p:txBody>
          <a:bodyPr wrap="square" rtlCol="0">
            <a:spAutoFit/>
          </a:bodyPr>
          <a:lstStyle/>
          <a:p>
            <a:pPr>
              <a:buFont typeface="Arial" pitchFamily="34" charset="0"/>
              <a:buChar char="•"/>
            </a:pPr>
            <a:r>
              <a:rPr lang="es-ES" b="1" dirty="0" smtClean="0">
                <a:solidFill>
                  <a:srgbClr val="0000CC"/>
                </a:solidFill>
              </a:rPr>
              <a:t>TIPO DE SISTEMA PRODUCTIVO:</a:t>
            </a:r>
          </a:p>
        </p:txBody>
      </p:sp>
      <p:sp>
        <p:nvSpPr>
          <p:cNvPr id="6" name="5 CuadroTexto"/>
          <p:cNvSpPr txBox="1"/>
          <p:nvPr/>
        </p:nvSpPr>
        <p:spPr>
          <a:xfrm>
            <a:off x="642910" y="1428736"/>
            <a:ext cx="8001056" cy="2031325"/>
          </a:xfrm>
          <a:prstGeom prst="rect">
            <a:avLst/>
          </a:prstGeom>
          <a:noFill/>
        </p:spPr>
        <p:txBody>
          <a:bodyPr wrap="square" rtlCol="0">
            <a:spAutoFit/>
          </a:bodyPr>
          <a:lstStyle/>
          <a:p>
            <a:r>
              <a:rPr lang="es-ES" dirty="0" smtClean="0"/>
              <a:t>Nuestra organización se caracteriza por una combinación entre el sistema de </a:t>
            </a:r>
            <a:r>
              <a:rPr lang="es-ES" b="1" dirty="0" smtClean="0">
                <a:solidFill>
                  <a:srgbClr val="0000CC"/>
                </a:solidFill>
              </a:rPr>
              <a:t>producción por unidades y el sistema de producción en serie</a:t>
            </a:r>
            <a:r>
              <a:rPr lang="es-ES" dirty="0" smtClean="0"/>
              <a:t>, ya que su actividad productiva puede ir encaminada a satisfacer directamente la  necesidad de un cliente particular o hacia una gran empresa cliente.</a:t>
            </a:r>
          </a:p>
          <a:p>
            <a:endParaRPr lang="es-ES" dirty="0" smtClean="0"/>
          </a:p>
          <a:p>
            <a:r>
              <a:rPr lang="es-ES" dirty="0" smtClean="0"/>
              <a:t>Los motivos por los cuales la empresa fusiona ambos sistemas los podemos resumir en los siguientes:</a:t>
            </a:r>
          </a:p>
        </p:txBody>
      </p:sp>
      <p:sp>
        <p:nvSpPr>
          <p:cNvPr id="7" name="6 CuadroTexto"/>
          <p:cNvSpPr txBox="1"/>
          <p:nvPr/>
        </p:nvSpPr>
        <p:spPr>
          <a:xfrm>
            <a:off x="714348" y="3500438"/>
            <a:ext cx="3044423" cy="369332"/>
          </a:xfrm>
          <a:prstGeom prst="rect">
            <a:avLst/>
          </a:prstGeom>
          <a:noFill/>
        </p:spPr>
        <p:txBody>
          <a:bodyPr wrap="none" rtlCol="0">
            <a:spAutoFit/>
          </a:bodyPr>
          <a:lstStyle/>
          <a:p>
            <a:r>
              <a:rPr lang="es-ES" b="1" dirty="0" smtClean="0"/>
              <a:t>Producción por unidades:</a:t>
            </a:r>
            <a:endParaRPr lang="es-ES" b="1" dirty="0"/>
          </a:p>
        </p:txBody>
      </p:sp>
      <p:sp>
        <p:nvSpPr>
          <p:cNvPr id="8" name="7 CuadroTexto"/>
          <p:cNvSpPr txBox="1"/>
          <p:nvPr/>
        </p:nvSpPr>
        <p:spPr>
          <a:xfrm>
            <a:off x="5857884" y="3500438"/>
            <a:ext cx="2454518" cy="369332"/>
          </a:xfrm>
          <a:prstGeom prst="rect">
            <a:avLst/>
          </a:prstGeom>
          <a:noFill/>
        </p:spPr>
        <p:txBody>
          <a:bodyPr wrap="none" rtlCol="0">
            <a:spAutoFit/>
          </a:bodyPr>
          <a:lstStyle/>
          <a:p>
            <a:r>
              <a:rPr lang="es-ES" b="1" dirty="0" smtClean="0"/>
              <a:t>Producción en serie</a:t>
            </a:r>
            <a:r>
              <a:rPr lang="es-ES" dirty="0" smtClean="0"/>
              <a:t>:</a:t>
            </a:r>
            <a:endParaRPr lang="es-ES" dirty="0"/>
          </a:p>
        </p:txBody>
      </p:sp>
      <p:sp>
        <p:nvSpPr>
          <p:cNvPr id="9" name="8 Rectángulo redondeado"/>
          <p:cNvSpPr/>
          <p:nvPr/>
        </p:nvSpPr>
        <p:spPr>
          <a:xfrm>
            <a:off x="785786" y="3929066"/>
            <a:ext cx="3000396" cy="2357454"/>
          </a:xfrm>
          <a:prstGeom prst="roundRect">
            <a:avLst/>
          </a:prstGeom>
          <a:solidFill>
            <a:srgbClr val="FFFF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Rectángulo redondeado"/>
          <p:cNvSpPr/>
          <p:nvPr/>
        </p:nvSpPr>
        <p:spPr>
          <a:xfrm>
            <a:off x="5429256" y="3929066"/>
            <a:ext cx="3071834" cy="2357454"/>
          </a:xfrm>
          <a:prstGeom prst="roundRect">
            <a:avLst/>
          </a:prstGeom>
          <a:solidFill>
            <a:srgbClr val="FFFF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CuadroTexto"/>
          <p:cNvSpPr txBox="1"/>
          <p:nvPr/>
        </p:nvSpPr>
        <p:spPr>
          <a:xfrm>
            <a:off x="1071538" y="3929066"/>
            <a:ext cx="2428892" cy="2277547"/>
          </a:xfrm>
          <a:prstGeom prst="rect">
            <a:avLst/>
          </a:prstGeom>
          <a:noFill/>
        </p:spPr>
        <p:txBody>
          <a:bodyPr wrap="square" rtlCol="0">
            <a:spAutoFit/>
          </a:bodyPr>
          <a:lstStyle/>
          <a:p>
            <a:pPr>
              <a:buFont typeface="Wingdings" pitchFamily="2" charset="2"/>
              <a:buChar char="§"/>
            </a:pPr>
            <a:r>
              <a:rPr lang="es-ES" sz="1400" dirty="0" smtClean="0"/>
              <a:t>En este caso sería cuando un cliente en particular nos hace un encargo de cualquier  producto que necesite y nosotros se lo hacemos específicamente para él, de forma individualizada, según las características que él nos haya marcado</a:t>
            </a:r>
            <a:r>
              <a:rPr lang="es-ES" sz="1600" dirty="0" smtClean="0"/>
              <a:t>.</a:t>
            </a:r>
          </a:p>
        </p:txBody>
      </p:sp>
      <p:sp>
        <p:nvSpPr>
          <p:cNvPr id="12" name="11 CuadroTexto"/>
          <p:cNvSpPr txBox="1"/>
          <p:nvPr/>
        </p:nvSpPr>
        <p:spPr>
          <a:xfrm>
            <a:off x="5715008" y="4000504"/>
            <a:ext cx="2357454" cy="2031325"/>
          </a:xfrm>
          <a:prstGeom prst="rect">
            <a:avLst/>
          </a:prstGeom>
          <a:noFill/>
        </p:spPr>
        <p:txBody>
          <a:bodyPr wrap="square" rtlCol="0">
            <a:spAutoFit/>
          </a:bodyPr>
          <a:lstStyle/>
          <a:p>
            <a:pPr>
              <a:buFont typeface="Wingdings" pitchFamily="2" charset="2"/>
              <a:buChar char="§"/>
            </a:pPr>
            <a:r>
              <a:rPr lang="es-ES" sz="1400" dirty="0" smtClean="0"/>
              <a:t>También, contamos con una lista de grandes empresas, que ponen su confianza en nosotros para fabricarle grandes tiradas de muebles, con lo que la empresa consigue de esta manera una reducción de los costes.</a:t>
            </a:r>
            <a:endParaRPr lang="es-ES" sz="1400" dirty="0"/>
          </a:p>
        </p:txBody>
      </p:sp>
      <p:sp>
        <p:nvSpPr>
          <p:cNvPr id="13" name="12 Flecha izquierda y derecha"/>
          <p:cNvSpPr/>
          <p:nvPr/>
        </p:nvSpPr>
        <p:spPr>
          <a:xfrm>
            <a:off x="3786182" y="4500570"/>
            <a:ext cx="1643074" cy="642942"/>
          </a:xfrm>
          <a:prstGeom prst="leftRightArrow">
            <a:avLst/>
          </a:prstGeom>
          <a:solidFill>
            <a:srgbClr val="FFFF66"/>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CuadroTexto"/>
          <p:cNvSpPr txBox="1"/>
          <p:nvPr/>
        </p:nvSpPr>
        <p:spPr>
          <a:xfrm>
            <a:off x="3786182" y="4714884"/>
            <a:ext cx="2286016" cy="261610"/>
          </a:xfrm>
          <a:prstGeom prst="rect">
            <a:avLst/>
          </a:prstGeom>
          <a:noFill/>
        </p:spPr>
        <p:txBody>
          <a:bodyPr wrap="square" rtlCol="0">
            <a:spAutoFit/>
          </a:bodyPr>
          <a:lstStyle/>
          <a:p>
            <a:r>
              <a:rPr lang="es-ES" sz="1050" dirty="0" smtClean="0"/>
              <a:t>Combinación de ambas:</a:t>
            </a:r>
            <a:endParaRPr lang="es-ES" sz="105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42</a:t>
            </a:fld>
            <a:endParaRPr lang="es-ES"/>
          </a:p>
        </p:txBody>
      </p:sp>
      <p:sp>
        <p:nvSpPr>
          <p:cNvPr id="4" name="3 CuadroTexto"/>
          <p:cNvSpPr txBox="1"/>
          <p:nvPr/>
        </p:nvSpPr>
        <p:spPr>
          <a:xfrm>
            <a:off x="500034" y="1285860"/>
            <a:ext cx="8286808" cy="369332"/>
          </a:xfrm>
          <a:prstGeom prst="rect">
            <a:avLst/>
          </a:prstGeom>
          <a:noFill/>
        </p:spPr>
        <p:txBody>
          <a:bodyPr wrap="square" rtlCol="0">
            <a:spAutoFit/>
          </a:bodyPr>
          <a:lstStyle/>
          <a:p>
            <a:pPr>
              <a:buClr>
                <a:srgbClr val="0000CC"/>
              </a:buClr>
              <a:buFont typeface="Arial" pitchFamily="34" charset="0"/>
              <a:buChar char="•"/>
            </a:pPr>
            <a:r>
              <a:rPr lang="es-ES" b="1" dirty="0" smtClean="0">
                <a:solidFill>
                  <a:srgbClr val="0000CC"/>
                </a:solidFill>
              </a:rPr>
              <a:t>OUTPUTS FINAL</a:t>
            </a:r>
            <a:endParaRPr lang="es-ES" b="1" dirty="0">
              <a:solidFill>
                <a:srgbClr val="0000CC"/>
              </a:solidFill>
            </a:endParaRPr>
          </a:p>
        </p:txBody>
      </p:sp>
      <p:sp>
        <p:nvSpPr>
          <p:cNvPr id="6" name="5 CuadroTexto"/>
          <p:cNvSpPr txBox="1"/>
          <p:nvPr/>
        </p:nvSpPr>
        <p:spPr>
          <a:xfrm>
            <a:off x="714348" y="2071678"/>
            <a:ext cx="8143932" cy="2585323"/>
          </a:xfrm>
          <a:prstGeom prst="rect">
            <a:avLst/>
          </a:prstGeom>
          <a:noFill/>
        </p:spPr>
        <p:txBody>
          <a:bodyPr wrap="square" rtlCol="0">
            <a:spAutoFit/>
          </a:bodyPr>
          <a:lstStyle/>
          <a:p>
            <a:r>
              <a:rPr lang="es-ES" dirty="0" smtClean="0"/>
              <a:t>La producción de esta empresa está estandarizada por competencias. </a:t>
            </a:r>
          </a:p>
          <a:p>
            <a:r>
              <a:rPr lang="es-ES" dirty="0" smtClean="0"/>
              <a:t>Esto es así porque las decisiones se pueden definir desde los conocimientos  concretos de cada tarea o también pueden venir ya definidas por los detalles que especifique el cliente y posteriormente el operario sabe lo que tiene que hacer sin necesidad de preguntar o ponerse de acuerdo con algún superior.</a:t>
            </a:r>
          </a:p>
          <a:p>
            <a:endParaRPr lang="es-ES" dirty="0" smtClean="0"/>
          </a:p>
          <a:p>
            <a:r>
              <a:rPr lang="es-ES" dirty="0" smtClean="0"/>
              <a:t>De este modo se consigue una decisión eficaz, ya que el trabajador sabe en todo momento lo que tiene que hacer porque conoce a la perfección todo el proceso de producción. </a:t>
            </a:r>
            <a:endParaRPr lang="es-E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a:t>
            </a:r>
          </a:p>
          <a:p>
            <a:pPr>
              <a:defRPr/>
            </a:pPr>
            <a:r>
              <a:rPr lang="es-ES" dirty="0" smtClean="0"/>
              <a:t> María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43</a:t>
            </a:fld>
            <a:endParaRPr lang="es-ES"/>
          </a:p>
        </p:txBody>
      </p:sp>
      <p:sp>
        <p:nvSpPr>
          <p:cNvPr id="5" name="4 CuadroTexto"/>
          <p:cNvSpPr txBox="1"/>
          <p:nvPr/>
        </p:nvSpPr>
        <p:spPr>
          <a:xfrm>
            <a:off x="357158" y="785794"/>
            <a:ext cx="8286808" cy="646331"/>
          </a:xfrm>
          <a:prstGeom prst="rect">
            <a:avLst/>
          </a:prstGeom>
          <a:noFill/>
        </p:spPr>
        <p:txBody>
          <a:bodyPr wrap="square" rtlCol="0">
            <a:spAutoFit/>
          </a:bodyPr>
          <a:lstStyle/>
          <a:p>
            <a:pPr algn="just">
              <a:buClr>
                <a:srgbClr val="0000CC"/>
              </a:buClr>
              <a:buFont typeface="Arial" pitchFamily="34" charset="0"/>
              <a:buChar char="•"/>
            </a:pPr>
            <a:r>
              <a:rPr lang="es-ES" b="1" dirty="0" smtClean="0">
                <a:solidFill>
                  <a:srgbClr val="0000CC"/>
                </a:solidFill>
              </a:rPr>
              <a:t>RELACIONES CAUSALES ENTRE EL SISTEMA TÉCNICO Y EL SUBSISTEMA ESTRUCTURAL</a:t>
            </a:r>
            <a:endParaRPr lang="es-ES" b="1" dirty="0">
              <a:solidFill>
                <a:srgbClr val="0000CC"/>
              </a:solidFill>
            </a:endParaRPr>
          </a:p>
        </p:txBody>
      </p:sp>
      <p:sp>
        <p:nvSpPr>
          <p:cNvPr id="6" name="5 CuadroTexto"/>
          <p:cNvSpPr txBox="1"/>
          <p:nvPr/>
        </p:nvSpPr>
        <p:spPr>
          <a:xfrm>
            <a:off x="428596" y="1571612"/>
            <a:ext cx="8143932" cy="338554"/>
          </a:xfrm>
          <a:prstGeom prst="rect">
            <a:avLst/>
          </a:prstGeom>
          <a:noFill/>
        </p:spPr>
        <p:txBody>
          <a:bodyPr wrap="square" rtlCol="0">
            <a:spAutoFit/>
          </a:bodyPr>
          <a:lstStyle/>
          <a:p>
            <a:r>
              <a:rPr lang="es-ES" sz="1600" b="1" dirty="0" smtClean="0">
                <a:solidFill>
                  <a:srgbClr val="0000CC"/>
                </a:solidFill>
              </a:rPr>
              <a:t>-Regulación, rutina, sofisticación y automatización:</a:t>
            </a:r>
          </a:p>
        </p:txBody>
      </p:sp>
      <p:sp>
        <p:nvSpPr>
          <p:cNvPr id="7" name="6 Elipse"/>
          <p:cNvSpPr/>
          <p:nvPr/>
        </p:nvSpPr>
        <p:spPr>
          <a:xfrm>
            <a:off x="857224" y="2143116"/>
            <a:ext cx="1785950" cy="35719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a:off x="1071538" y="2143116"/>
            <a:ext cx="1338828" cy="369332"/>
          </a:xfrm>
          <a:prstGeom prst="rect">
            <a:avLst/>
          </a:prstGeom>
          <a:noFill/>
        </p:spPr>
        <p:txBody>
          <a:bodyPr wrap="none" rtlCol="0">
            <a:spAutoFit/>
          </a:bodyPr>
          <a:lstStyle/>
          <a:p>
            <a:r>
              <a:rPr lang="es-ES" dirty="0" smtClean="0"/>
              <a:t>Regulación</a:t>
            </a:r>
            <a:endParaRPr lang="es-ES" dirty="0"/>
          </a:p>
        </p:txBody>
      </p:sp>
      <p:cxnSp>
        <p:nvCxnSpPr>
          <p:cNvPr id="10" name="9 Conector recto de flecha"/>
          <p:cNvCxnSpPr/>
          <p:nvPr/>
        </p:nvCxnSpPr>
        <p:spPr>
          <a:xfrm>
            <a:off x="2643174" y="2285992"/>
            <a:ext cx="10001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3929058" y="2000240"/>
            <a:ext cx="4286280" cy="769441"/>
          </a:xfrm>
          <a:prstGeom prst="rect">
            <a:avLst/>
          </a:prstGeom>
          <a:noFill/>
        </p:spPr>
        <p:txBody>
          <a:bodyPr wrap="square" rtlCol="0">
            <a:spAutoFit/>
          </a:bodyPr>
          <a:lstStyle/>
          <a:p>
            <a:pPr algn="just"/>
            <a:r>
              <a:rPr lang="es-ES" sz="1400" dirty="0" smtClean="0"/>
              <a:t>La regulación de nuestra empresa es baja, a causa de que los operarios son los llevan a cabo todo el proceso de la maquinaria</a:t>
            </a:r>
            <a:r>
              <a:rPr lang="es-ES" sz="1600" dirty="0" smtClean="0"/>
              <a:t>.</a:t>
            </a:r>
            <a:endParaRPr lang="es-ES" sz="1600" dirty="0"/>
          </a:p>
        </p:txBody>
      </p:sp>
      <p:sp>
        <p:nvSpPr>
          <p:cNvPr id="12" name="11 Elipse"/>
          <p:cNvSpPr/>
          <p:nvPr/>
        </p:nvSpPr>
        <p:spPr>
          <a:xfrm>
            <a:off x="857224" y="2928934"/>
            <a:ext cx="1857388" cy="35719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CuadroTexto"/>
          <p:cNvSpPr txBox="1"/>
          <p:nvPr/>
        </p:nvSpPr>
        <p:spPr>
          <a:xfrm>
            <a:off x="1285852" y="2928934"/>
            <a:ext cx="851515" cy="369332"/>
          </a:xfrm>
          <a:prstGeom prst="rect">
            <a:avLst/>
          </a:prstGeom>
          <a:noFill/>
        </p:spPr>
        <p:txBody>
          <a:bodyPr wrap="none" rtlCol="0">
            <a:spAutoFit/>
          </a:bodyPr>
          <a:lstStyle/>
          <a:p>
            <a:r>
              <a:rPr lang="es-ES" dirty="0" smtClean="0"/>
              <a:t>Rutina</a:t>
            </a:r>
            <a:endParaRPr lang="es-ES" dirty="0"/>
          </a:p>
        </p:txBody>
      </p:sp>
      <p:cxnSp>
        <p:nvCxnSpPr>
          <p:cNvPr id="15" name="14 Conector recto de flecha"/>
          <p:cNvCxnSpPr/>
          <p:nvPr/>
        </p:nvCxnSpPr>
        <p:spPr>
          <a:xfrm>
            <a:off x="2714612" y="3071810"/>
            <a:ext cx="92869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3929058" y="2786058"/>
            <a:ext cx="4286280" cy="800219"/>
          </a:xfrm>
          <a:prstGeom prst="rect">
            <a:avLst/>
          </a:prstGeom>
          <a:noFill/>
        </p:spPr>
        <p:txBody>
          <a:bodyPr wrap="square" rtlCol="0">
            <a:spAutoFit/>
          </a:bodyPr>
          <a:lstStyle/>
          <a:p>
            <a:pPr algn="just"/>
            <a:r>
              <a:rPr lang="es-ES" sz="1400" dirty="0" smtClean="0"/>
              <a:t>La tecnología es rutinaria porque sise presenta algún imprevisto se puede solucionar de una forma fácil y sencilla, sin ninguna excepción</a:t>
            </a:r>
            <a:r>
              <a:rPr lang="es-ES" dirty="0" smtClean="0"/>
              <a:t>.</a:t>
            </a:r>
            <a:endParaRPr lang="es-ES" dirty="0"/>
          </a:p>
        </p:txBody>
      </p:sp>
      <p:sp>
        <p:nvSpPr>
          <p:cNvPr id="19" name="18 Elipse"/>
          <p:cNvSpPr/>
          <p:nvPr/>
        </p:nvSpPr>
        <p:spPr>
          <a:xfrm>
            <a:off x="857224" y="3929066"/>
            <a:ext cx="2000264" cy="35719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CuadroTexto"/>
          <p:cNvSpPr txBox="1"/>
          <p:nvPr/>
        </p:nvSpPr>
        <p:spPr>
          <a:xfrm>
            <a:off x="1142976" y="3929066"/>
            <a:ext cx="1479892" cy="369332"/>
          </a:xfrm>
          <a:prstGeom prst="rect">
            <a:avLst/>
          </a:prstGeom>
          <a:noFill/>
        </p:spPr>
        <p:txBody>
          <a:bodyPr wrap="none" rtlCol="0">
            <a:spAutoFit/>
          </a:bodyPr>
          <a:lstStyle/>
          <a:p>
            <a:r>
              <a:rPr lang="es-ES" dirty="0" smtClean="0"/>
              <a:t>Sofisticación</a:t>
            </a:r>
            <a:endParaRPr lang="es-ES" dirty="0"/>
          </a:p>
        </p:txBody>
      </p:sp>
      <p:cxnSp>
        <p:nvCxnSpPr>
          <p:cNvPr id="22" name="21 Conector recto de flecha"/>
          <p:cNvCxnSpPr/>
          <p:nvPr/>
        </p:nvCxnSpPr>
        <p:spPr>
          <a:xfrm>
            <a:off x="2857488" y="4143380"/>
            <a:ext cx="85725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929058" y="3643314"/>
            <a:ext cx="4214842" cy="1169551"/>
          </a:xfrm>
          <a:prstGeom prst="rect">
            <a:avLst/>
          </a:prstGeom>
          <a:noFill/>
        </p:spPr>
        <p:txBody>
          <a:bodyPr wrap="square" rtlCol="0">
            <a:spAutoFit/>
          </a:bodyPr>
          <a:lstStyle/>
          <a:p>
            <a:pPr algn="just"/>
            <a:r>
              <a:rPr lang="es-ES" sz="1400" dirty="0" smtClean="0"/>
              <a:t>La sofisticación es reducida ya que no existe la necesidad de que el personal tenga una cualificación específica para poder realizar las tareas referentes a la maquinaria puesto que ésta no presenta una gran complejidad.</a:t>
            </a:r>
            <a:endParaRPr lang="es-ES" sz="1400" dirty="0"/>
          </a:p>
        </p:txBody>
      </p:sp>
      <p:sp>
        <p:nvSpPr>
          <p:cNvPr id="28" name="27 Elipse"/>
          <p:cNvSpPr/>
          <p:nvPr/>
        </p:nvSpPr>
        <p:spPr>
          <a:xfrm>
            <a:off x="785786" y="5429264"/>
            <a:ext cx="2071702" cy="35719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CuadroTexto"/>
          <p:cNvSpPr txBox="1"/>
          <p:nvPr/>
        </p:nvSpPr>
        <p:spPr>
          <a:xfrm>
            <a:off x="1000100" y="5429264"/>
            <a:ext cx="1762021" cy="369332"/>
          </a:xfrm>
          <a:prstGeom prst="rect">
            <a:avLst/>
          </a:prstGeom>
          <a:noFill/>
        </p:spPr>
        <p:txBody>
          <a:bodyPr wrap="none" rtlCol="0">
            <a:spAutoFit/>
          </a:bodyPr>
          <a:lstStyle/>
          <a:p>
            <a:r>
              <a:rPr lang="es-ES" dirty="0" smtClean="0"/>
              <a:t>Automatización</a:t>
            </a:r>
            <a:endParaRPr lang="es-ES" dirty="0"/>
          </a:p>
        </p:txBody>
      </p:sp>
      <p:cxnSp>
        <p:nvCxnSpPr>
          <p:cNvPr id="31" name="30 Conector recto de flecha"/>
          <p:cNvCxnSpPr/>
          <p:nvPr/>
        </p:nvCxnSpPr>
        <p:spPr>
          <a:xfrm>
            <a:off x="2857488" y="5643578"/>
            <a:ext cx="100013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34 CuadroTexto"/>
          <p:cNvSpPr txBox="1"/>
          <p:nvPr/>
        </p:nvSpPr>
        <p:spPr>
          <a:xfrm>
            <a:off x="3929058" y="4857760"/>
            <a:ext cx="4714908" cy="1384995"/>
          </a:xfrm>
          <a:prstGeom prst="rect">
            <a:avLst/>
          </a:prstGeom>
          <a:noFill/>
        </p:spPr>
        <p:txBody>
          <a:bodyPr wrap="square" rtlCol="0">
            <a:spAutoFit/>
          </a:bodyPr>
          <a:lstStyle/>
          <a:p>
            <a:r>
              <a:rPr lang="es-ES" sz="1400" dirty="0" smtClean="0"/>
              <a:t>Este concepto existe en nuestra organización, pero en menor medida, puesto que en ésta, además de existir la maquinaria, también es necesario personal que las controle, además del personal que realice las tareas que no se pueden llevar a cabo a través de  la maquinaria, sino con el factor humano.</a:t>
            </a:r>
            <a:endParaRPr lang="es-ES" sz="1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44</a:t>
            </a:fld>
            <a:endParaRPr lang="es-ES"/>
          </a:p>
        </p:txBody>
      </p:sp>
      <p:sp>
        <p:nvSpPr>
          <p:cNvPr id="4" name="3 CuadroTexto"/>
          <p:cNvSpPr txBox="1"/>
          <p:nvPr/>
        </p:nvSpPr>
        <p:spPr>
          <a:xfrm>
            <a:off x="571472" y="428605"/>
            <a:ext cx="7715304" cy="6924973"/>
          </a:xfrm>
          <a:prstGeom prst="rect">
            <a:avLst/>
          </a:prstGeom>
          <a:noFill/>
        </p:spPr>
        <p:txBody>
          <a:bodyPr wrap="square" rtlCol="0">
            <a:spAutoFit/>
          </a:bodyPr>
          <a:lstStyle/>
          <a:p>
            <a:pPr algn="ctr"/>
            <a:r>
              <a:rPr lang="es-ES" sz="2400" dirty="0" smtClean="0">
                <a:solidFill>
                  <a:schemeClr val="tx2"/>
                </a:solidFill>
              </a:rPr>
              <a:t>ANALISIS DE LA ESTRATEGIA</a:t>
            </a:r>
          </a:p>
          <a:p>
            <a:pPr algn="ctr"/>
            <a:endParaRPr lang="es-ES" sz="2400" dirty="0" smtClean="0">
              <a:solidFill>
                <a:schemeClr val="tx2"/>
              </a:solidFill>
            </a:endParaRPr>
          </a:p>
          <a:p>
            <a:pPr algn="just"/>
            <a:r>
              <a:rPr lang="es-ES" dirty="0" smtClean="0"/>
              <a:t>La estrategia principal de la empresa HNOS NARVÁEZ S.L. es la optimización de recursos y austeridad en el gasto con el fin de alcanzar  las metas que se han propuesto. </a:t>
            </a:r>
          </a:p>
          <a:p>
            <a:pPr algn="just"/>
            <a:r>
              <a:rPr lang="es-ES" dirty="0" smtClean="0"/>
              <a:t>Se trata de una </a:t>
            </a:r>
            <a:r>
              <a:rPr lang="es-ES" dirty="0" smtClean="0">
                <a:solidFill>
                  <a:srgbClr val="C00000"/>
                </a:solidFill>
              </a:rPr>
              <a:t>estrategia competitiva ,</a:t>
            </a:r>
            <a:r>
              <a:rPr lang="es-ES" dirty="0" smtClean="0"/>
              <a:t>ya que el conjunto de acciones ofensivas o defensivas que lleva a cabo, le permite mantener o mejorar la posición competitiva de la empresa en el sector para conseguir los objetivos establecidos.</a:t>
            </a:r>
          </a:p>
          <a:p>
            <a:pPr algn="just"/>
            <a:r>
              <a:rPr lang="es-ES" dirty="0" smtClean="0"/>
              <a:t>Durante los primeros años de la fundación de la empresa , llevaron a cabo una </a:t>
            </a:r>
            <a:r>
              <a:rPr lang="es-ES" dirty="0" smtClean="0">
                <a:solidFill>
                  <a:srgbClr val="C00000"/>
                </a:solidFill>
                <a:hlinkClick r:id="rId2" action="ppaction://hlinksldjump"/>
              </a:rPr>
              <a:t>estrategia  defensiva</a:t>
            </a:r>
            <a:r>
              <a:rPr lang="es-ES" dirty="0" smtClean="0">
                <a:solidFill>
                  <a:srgbClr val="C00000"/>
                </a:solidFill>
              </a:rPr>
              <a:t>, </a:t>
            </a:r>
            <a:r>
              <a:rPr lang="es-ES" dirty="0" smtClean="0"/>
              <a:t>porque la empresa estaba preparada para enfrentarse a las posibles amenazas que pudieran plantearse. Pero sin embargo, en la actualidad sus circunstancias son totalmente distintas , puesto que  el mundo empresarial esta pasando por un duro trance, de manera que actualmente la empresa esta aplicando una </a:t>
            </a:r>
            <a:r>
              <a:rPr lang="es-ES" dirty="0" smtClean="0">
                <a:solidFill>
                  <a:srgbClr val="C00000"/>
                </a:solidFill>
                <a:hlinkClick r:id="rId2" action="ppaction://hlinksldjump"/>
              </a:rPr>
              <a:t>estrategia de supervivencia</a:t>
            </a:r>
            <a:r>
              <a:rPr lang="es-ES" dirty="0" smtClean="0">
                <a:solidFill>
                  <a:srgbClr val="C00000"/>
                </a:solidFill>
              </a:rPr>
              <a:t>, </a:t>
            </a:r>
            <a:r>
              <a:rPr lang="es-ES" dirty="0" smtClean="0"/>
              <a:t>por lo que los responsables se enfrentan a las amenazas externas sin fortalezas internas necesarias para luchar contra la competencia.</a:t>
            </a:r>
            <a:endParaRPr lang="es-ES" dirty="0" smtClean="0">
              <a:solidFill>
                <a:srgbClr val="C00000"/>
              </a:solidFill>
            </a:endParaRPr>
          </a:p>
          <a:p>
            <a:pPr algn="just"/>
            <a:endParaRPr lang="es-ES" dirty="0" smtClean="0">
              <a:solidFill>
                <a:srgbClr val="C00000"/>
              </a:solidFill>
            </a:endParaRPr>
          </a:p>
          <a:p>
            <a:endParaRPr lang="es-ES" sz="2400" dirty="0" smtClean="0">
              <a:solidFill>
                <a:schemeClr val="tx2"/>
              </a:solidFill>
            </a:endParaRPr>
          </a:p>
          <a:p>
            <a:pPr algn="ctr"/>
            <a:endParaRPr lang="es-ES" dirty="0" smtClean="0">
              <a:solidFill>
                <a:schemeClr val="tx2"/>
              </a:solidFill>
            </a:endParaRPr>
          </a:p>
          <a:p>
            <a:endParaRPr lang="es-ES" sz="2400" dirty="0" smtClean="0">
              <a:solidFill>
                <a:schemeClr val="tx2"/>
              </a:solidFill>
            </a:endParaRPr>
          </a:p>
          <a:p>
            <a:endParaRPr lang="es-ES" sz="2400" dirty="0">
              <a:solidFill>
                <a:schemeClr val="tx2"/>
              </a:solidFill>
            </a:endParaRPr>
          </a:p>
        </p:txBody>
      </p:sp>
      <p:pic>
        <p:nvPicPr>
          <p:cNvPr id="39938" name="Picture 2" descr="bombilla1"/>
          <p:cNvPicPr>
            <a:picLocks noChangeAspect="1" noChangeArrowheads="1"/>
          </p:cNvPicPr>
          <p:nvPr/>
        </p:nvPicPr>
        <p:blipFill>
          <a:blip r:embed="rId3"/>
          <a:srcRect/>
          <a:stretch>
            <a:fillRect/>
          </a:stretch>
        </p:blipFill>
        <p:spPr bwMode="auto">
          <a:xfrm>
            <a:off x="7858148" y="357166"/>
            <a:ext cx="952500" cy="93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a:t>
            </a:r>
            <a:endParaRPr lang="es-ES" dirty="0"/>
          </a:p>
        </p:txBody>
      </p:sp>
      <p:graphicFrame>
        <p:nvGraphicFramePr>
          <p:cNvPr id="6" name="5 Marcador de contenido"/>
          <p:cNvGraphicFramePr>
            <a:graphicFrameLocks noGrp="1"/>
          </p:cNvGraphicFramePr>
          <p:nvPr>
            <p:ph idx="1"/>
          </p:nvPr>
        </p:nvGraphicFramePr>
        <p:xfrm>
          <a:off x="500034" y="428604"/>
          <a:ext cx="8229600" cy="24739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s-ES" dirty="0" smtClean="0"/>
                        <a:t>MATRIZ DAFO</a:t>
                      </a:r>
                      <a:endParaRPr lang="es-ES" dirty="0"/>
                    </a:p>
                  </a:txBody>
                  <a:tcPr/>
                </a:tc>
                <a:tc>
                  <a:txBody>
                    <a:bodyPr/>
                    <a:lstStyle/>
                    <a:p>
                      <a:r>
                        <a:rPr lang="es-ES" dirty="0" smtClean="0"/>
                        <a:t>AMENAZAS</a:t>
                      </a:r>
                      <a:endParaRPr lang="es-ES" dirty="0"/>
                    </a:p>
                  </a:txBody>
                  <a:tcPr/>
                </a:tc>
                <a:tc>
                  <a:txBody>
                    <a:bodyPr/>
                    <a:lstStyle/>
                    <a:p>
                      <a:r>
                        <a:rPr lang="es-ES" dirty="0" smtClean="0"/>
                        <a:t>OPRTUNIDADES</a:t>
                      </a:r>
                      <a:endParaRPr lang="es-ES" dirty="0"/>
                    </a:p>
                  </a:txBody>
                  <a:tcPr/>
                </a:tc>
              </a:tr>
              <a:tr h="370840">
                <a:tc>
                  <a:txBody>
                    <a:bodyPr/>
                    <a:lstStyle/>
                    <a:p>
                      <a:r>
                        <a:rPr lang="es-ES" dirty="0" smtClean="0"/>
                        <a:t>FORTALEZAS</a:t>
                      </a:r>
                      <a:endParaRPr lang="es-ES" dirty="0"/>
                    </a:p>
                  </a:txBody>
                  <a:tcPr/>
                </a:tc>
                <a:tc>
                  <a:txBody>
                    <a:bodyPr/>
                    <a:lstStyle/>
                    <a:p>
                      <a:r>
                        <a:rPr lang="es-ES" u="sng" baseline="0" dirty="0" smtClean="0"/>
                        <a:t>Estrategias defensivas</a:t>
                      </a:r>
                    </a:p>
                    <a:p>
                      <a:r>
                        <a:rPr lang="es-ES" dirty="0" smtClean="0"/>
                        <a:t>Máximas fortalezas</a:t>
                      </a:r>
                    </a:p>
                    <a:p>
                      <a:r>
                        <a:rPr lang="es-ES" dirty="0" smtClean="0"/>
                        <a:t>Mínimas amenazas</a:t>
                      </a:r>
                      <a:endParaRPr lang="es-ES" dirty="0"/>
                    </a:p>
                  </a:txBody>
                  <a:tcPr/>
                </a:tc>
                <a:tc>
                  <a:txBody>
                    <a:bodyPr/>
                    <a:lstStyle/>
                    <a:p>
                      <a:r>
                        <a:rPr lang="es-ES" u="sng" dirty="0" smtClean="0"/>
                        <a:t>Estrategias</a:t>
                      </a:r>
                      <a:r>
                        <a:rPr lang="es-ES" u="sng" baseline="0" dirty="0" smtClean="0"/>
                        <a:t> ofensivas</a:t>
                      </a:r>
                    </a:p>
                    <a:p>
                      <a:r>
                        <a:rPr lang="es-ES" u="none" baseline="0" dirty="0" smtClean="0"/>
                        <a:t>Máximas fortalezas</a:t>
                      </a:r>
                    </a:p>
                    <a:p>
                      <a:r>
                        <a:rPr lang="es-ES" u="none" baseline="0" dirty="0" smtClean="0"/>
                        <a:t>Máximas oportunidades</a:t>
                      </a:r>
                      <a:endParaRPr lang="es-ES" u="none" baseline="0" dirty="0"/>
                    </a:p>
                  </a:txBody>
                  <a:tcPr/>
                </a:tc>
              </a:tr>
              <a:tr h="370840">
                <a:tc>
                  <a:txBody>
                    <a:bodyPr/>
                    <a:lstStyle/>
                    <a:p>
                      <a:r>
                        <a:rPr lang="es-ES" dirty="0" smtClean="0"/>
                        <a:t>DEBILIDADES</a:t>
                      </a:r>
                      <a:endParaRPr lang="es-ES" dirty="0"/>
                    </a:p>
                  </a:txBody>
                  <a:tcPr/>
                </a:tc>
                <a:tc>
                  <a:txBody>
                    <a:bodyPr/>
                    <a:lstStyle/>
                    <a:p>
                      <a:r>
                        <a:rPr lang="es-ES" u="sng" dirty="0" smtClean="0"/>
                        <a:t>Estrategias</a:t>
                      </a:r>
                      <a:r>
                        <a:rPr lang="es-ES" u="sng" baseline="0" dirty="0" smtClean="0"/>
                        <a:t> de supervivencia</a:t>
                      </a:r>
                    </a:p>
                    <a:p>
                      <a:r>
                        <a:rPr lang="es-ES" u="none" baseline="0" dirty="0" smtClean="0"/>
                        <a:t>Mínimas amenazas</a:t>
                      </a:r>
                    </a:p>
                    <a:p>
                      <a:r>
                        <a:rPr lang="es-ES" u="none" baseline="0" dirty="0" smtClean="0"/>
                        <a:t>Mínimas debilidades</a:t>
                      </a:r>
                      <a:endParaRPr lang="es-ES" u="none" baseline="0" dirty="0"/>
                    </a:p>
                  </a:txBody>
                  <a:tcPr/>
                </a:tc>
                <a:tc>
                  <a:txBody>
                    <a:bodyPr/>
                    <a:lstStyle/>
                    <a:p>
                      <a:r>
                        <a:rPr lang="es-ES" u="sng" dirty="0" smtClean="0"/>
                        <a:t>Estrategias </a:t>
                      </a:r>
                      <a:r>
                        <a:rPr lang="es-ES" u="sng" baseline="0" dirty="0" smtClean="0"/>
                        <a:t> adaptativas</a:t>
                      </a:r>
                    </a:p>
                    <a:p>
                      <a:r>
                        <a:rPr lang="es-ES" u="none" baseline="0" dirty="0" smtClean="0"/>
                        <a:t>Máximas oportunidades</a:t>
                      </a:r>
                    </a:p>
                    <a:p>
                      <a:r>
                        <a:rPr lang="es-ES" u="none" baseline="0" dirty="0" smtClean="0"/>
                        <a:t>Mínimas debilidades</a:t>
                      </a:r>
                    </a:p>
                  </a:txBody>
                  <a:tcPr/>
                </a:tc>
              </a:tr>
            </a:tbl>
          </a:graphicData>
        </a:graphic>
      </p:graphicFrame>
      <p:sp>
        <p:nvSpPr>
          <p:cNvPr id="4" name="3 Marcador de pie de página"/>
          <p:cNvSpPr>
            <a:spLocks noGrp="1"/>
          </p:cNvSpPr>
          <p:nvPr>
            <p:ph type="ftr" sz="quarter" idx="11"/>
          </p:nvPr>
        </p:nvSpPr>
        <p:spPr/>
        <p:txBody>
          <a:bodyPr/>
          <a:lstStyle/>
          <a:p>
            <a:pPr>
              <a:defRPr/>
            </a:pPr>
            <a:r>
              <a:rPr lang="es-ES" smtClean="0"/>
              <a:t>Carmen Caballero Urbano </a:t>
            </a:r>
          </a:p>
          <a:p>
            <a:pPr>
              <a:defRPr/>
            </a:pPr>
            <a:r>
              <a:rPr lang="es-ES" smtClean="0"/>
              <a:t>Maria</a:t>
            </a:r>
            <a:r>
              <a:rPr lang="es-ES" dirty="0" smtClean="0"/>
              <a:t>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45</a:t>
            </a:fld>
            <a:endParaRPr lang="es-ES"/>
          </a:p>
        </p:txBody>
      </p:sp>
      <p:sp>
        <p:nvSpPr>
          <p:cNvPr id="7" name="6 CuadroTexto"/>
          <p:cNvSpPr txBox="1"/>
          <p:nvPr/>
        </p:nvSpPr>
        <p:spPr>
          <a:xfrm>
            <a:off x="785786" y="3071810"/>
            <a:ext cx="7429552" cy="1477328"/>
          </a:xfrm>
          <a:prstGeom prst="rect">
            <a:avLst/>
          </a:prstGeom>
          <a:noFill/>
        </p:spPr>
        <p:txBody>
          <a:bodyPr wrap="square" rtlCol="0">
            <a:spAutoFit/>
          </a:bodyPr>
          <a:lstStyle/>
          <a:p>
            <a:r>
              <a:rPr lang="es-ES" dirty="0" smtClean="0"/>
              <a:t>Algunos ejemplos de amenazas y debilidades con los que la empresa se puede enfrentar hoy en día pueden ser los siguientes:</a:t>
            </a:r>
          </a:p>
          <a:p>
            <a:endParaRPr lang="es-ES" dirty="0" smtClean="0"/>
          </a:p>
          <a:p>
            <a:r>
              <a:rPr lang="es-ES" b="1" u="heavy" dirty="0" smtClean="0"/>
              <a:t>AMENAZAS</a:t>
            </a:r>
            <a:r>
              <a:rPr lang="es-ES" dirty="0" smtClean="0"/>
              <a:t> </a:t>
            </a:r>
          </a:p>
          <a:p>
            <a:endParaRPr lang="es-ES" dirty="0"/>
          </a:p>
        </p:txBody>
      </p:sp>
      <p:sp>
        <p:nvSpPr>
          <p:cNvPr id="10" name="9 CuadroTexto"/>
          <p:cNvSpPr txBox="1"/>
          <p:nvPr/>
        </p:nvSpPr>
        <p:spPr>
          <a:xfrm>
            <a:off x="714348" y="4286256"/>
            <a:ext cx="3643338" cy="2031325"/>
          </a:xfrm>
          <a:prstGeom prst="rect">
            <a:avLst/>
          </a:prstGeom>
          <a:noFill/>
        </p:spPr>
        <p:txBody>
          <a:bodyPr wrap="square" rtlCol="0">
            <a:spAutoFit/>
          </a:bodyPr>
          <a:lstStyle/>
          <a:p>
            <a:r>
              <a:rPr lang="es-ES" dirty="0" smtClean="0"/>
              <a:t>- Entrada de nuevos competidores con costes mas bajos.</a:t>
            </a:r>
          </a:p>
          <a:p>
            <a:pPr>
              <a:buFontTx/>
              <a:buChar char="-"/>
            </a:pPr>
            <a:r>
              <a:rPr lang="es-ES" dirty="0" smtClean="0"/>
              <a:t>Incremento en las ventas de los productos sustitutivos</a:t>
            </a:r>
          </a:p>
          <a:p>
            <a:pPr>
              <a:buFontTx/>
              <a:buChar char="-"/>
            </a:pPr>
            <a:r>
              <a:rPr lang="es-ES" dirty="0" smtClean="0"/>
              <a:t> Creciente poder de negociación de clientes y/o proveedores.</a:t>
            </a:r>
            <a:endParaRPr lang="es-ES" dirty="0"/>
          </a:p>
        </p:txBody>
      </p:sp>
      <p:sp>
        <p:nvSpPr>
          <p:cNvPr id="11" name="10 CuadroTexto"/>
          <p:cNvSpPr txBox="1"/>
          <p:nvPr/>
        </p:nvSpPr>
        <p:spPr>
          <a:xfrm>
            <a:off x="4857752" y="3929066"/>
            <a:ext cx="3786214" cy="2308324"/>
          </a:xfrm>
          <a:prstGeom prst="rect">
            <a:avLst/>
          </a:prstGeom>
          <a:noFill/>
        </p:spPr>
        <p:txBody>
          <a:bodyPr wrap="square" rtlCol="0">
            <a:spAutoFit/>
          </a:bodyPr>
          <a:lstStyle/>
          <a:p>
            <a:r>
              <a:rPr lang="es-ES" b="1" u="heavy" dirty="0" smtClean="0"/>
              <a:t>DEBILIDADES</a:t>
            </a:r>
          </a:p>
          <a:p>
            <a:endParaRPr lang="es-ES" b="1" u="heavy" dirty="0" smtClean="0"/>
          </a:p>
          <a:p>
            <a:r>
              <a:rPr lang="es-ES" dirty="0" smtClean="0"/>
              <a:t>-Incapacidad  de financiar los cambios necesarios en la estrategia.</a:t>
            </a:r>
          </a:p>
          <a:p>
            <a:pPr>
              <a:buFontTx/>
              <a:buChar char="-"/>
            </a:pPr>
            <a:r>
              <a:rPr lang="es-ES" dirty="0" smtClean="0"/>
              <a:t>Red de distribución débil.</a:t>
            </a:r>
          </a:p>
          <a:p>
            <a:pPr>
              <a:buFontTx/>
              <a:buChar char="-"/>
            </a:pPr>
            <a:r>
              <a:rPr lang="es-ES" dirty="0" smtClean="0"/>
              <a:t> Rentabilidad inferior a la media.</a:t>
            </a:r>
          </a:p>
          <a:p>
            <a:pPr>
              <a:buFontTx/>
              <a:buChar char="-"/>
            </a:pPr>
            <a:r>
              <a:rPr lang="es-ES" dirty="0" smtClean="0"/>
              <a:t> Débil imagen en el mercado.</a:t>
            </a:r>
            <a:endParaRPr lang="es-E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dirty="0" smtClean="0"/>
              <a:t>Carmen Caballero Urbano </a:t>
            </a:r>
          </a:p>
          <a:p>
            <a:pPr>
              <a:defRPr/>
            </a:pPr>
            <a:r>
              <a:rPr lang="es-ES" dirty="0" err="1" smtClean="0"/>
              <a:t>Maria</a:t>
            </a:r>
            <a:r>
              <a:rPr lang="es-ES" dirty="0" smtClean="0"/>
              <a:t> de la Sierra Pérez Ropero</a:t>
            </a:r>
            <a:endParaRPr lang="es-ES" dirty="0"/>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46</a:t>
            </a:fld>
            <a:endParaRPr lang="es-ES"/>
          </a:p>
        </p:txBody>
      </p:sp>
      <p:sp>
        <p:nvSpPr>
          <p:cNvPr id="7" name="6 CuadroTexto"/>
          <p:cNvSpPr txBox="1"/>
          <p:nvPr/>
        </p:nvSpPr>
        <p:spPr>
          <a:xfrm>
            <a:off x="1071538" y="928670"/>
            <a:ext cx="6786610" cy="4247317"/>
          </a:xfrm>
          <a:prstGeom prst="rect">
            <a:avLst/>
          </a:prstGeom>
          <a:noFill/>
        </p:spPr>
        <p:txBody>
          <a:bodyPr wrap="square" rtlCol="0">
            <a:spAutoFit/>
          </a:bodyPr>
          <a:lstStyle/>
          <a:p>
            <a:r>
              <a:rPr lang="es-ES" dirty="0" smtClean="0"/>
              <a:t>En cuanto al </a:t>
            </a:r>
            <a:r>
              <a:rPr lang="es-ES" dirty="0" smtClean="0">
                <a:solidFill>
                  <a:srgbClr val="0000CC"/>
                </a:solidFill>
              </a:rPr>
              <a:t>patrón estratégico </a:t>
            </a:r>
            <a:r>
              <a:rPr lang="es-ES" dirty="0" smtClean="0"/>
              <a:t>que la empresa presenta es el </a:t>
            </a:r>
            <a:r>
              <a:rPr lang="es-ES" dirty="0" smtClean="0">
                <a:solidFill>
                  <a:srgbClr val="0000CC"/>
                </a:solidFill>
              </a:rPr>
              <a:t>defensivo</a:t>
            </a:r>
            <a:r>
              <a:rPr lang="es-ES" dirty="0" smtClean="0"/>
              <a:t> ya que la empresa trata de perfeccionar sus productos, además emplean </a:t>
            </a:r>
            <a:r>
              <a:rPr lang="es-ES" b="1" i="1" dirty="0" smtClean="0"/>
              <a:t>una tecnología rutinarias</a:t>
            </a:r>
            <a:r>
              <a:rPr lang="es-ES" dirty="0" smtClean="0"/>
              <a:t>. Por lo tanto, este patrón estratégico defensivo esta orientado hacia el interior de la organización, </a:t>
            </a:r>
            <a:r>
              <a:rPr lang="es-ES" b="1" i="1" dirty="0" smtClean="0"/>
              <a:t>evita los riesgos, </a:t>
            </a:r>
            <a:r>
              <a:rPr lang="es-ES" dirty="0" smtClean="0"/>
              <a:t>se manifiesta consciente del coste que supone lo nuevo, y lo que lo evita, razón por la que existe </a:t>
            </a:r>
            <a:r>
              <a:rPr lang="es-ES" b="1" i="1" dirty="0" smtClean="0"/>
              <a:t>poca innovación de productos.</a:t>
            </a:r>
          </a:p>
          <a:p>
            <a:endParaRPr lang="es-ES" b="1" i="1" dirty="0" smtClean="0"/>
          </a:p>
          <a:p>
            <a:r>
              <a:rPr lang="es-ES" dirty="0" smtClean="0"/>
              <a:t>En cambio en los inicios de la organización el patrón estratégico que empleaba era </a:t>
            </a:r>
            <a:r>
              <a:rPr lang="es-ES" dirty="0" smtClean="0">
                <a:solidFill>
                  <a:srgbClr val="0000CC"/>
                </a:solidFill>
              </a:rPr>
              <a:t>ofensivo, </a:t>
            </a:r>
            <a:r>
              <a:rPr lang="es-ES" dirty="0" smtClean="0"/>
              <a:t>porque se trataba de una empresa que investigaba y que </a:t>
            </a:r>
            <a:r>
              <a:rPr lang="es-ES" b="1" i="1" dirty="0" smtClean="0"/>
              <a:t>buscaba nuevas oportunidades de mercado </a:t>
            </a:r>
            <a:r>
              <a:rPr lang="es-ES" dirty="0" smtClean="0"/>
              <a:t>y que regularmente, tanteaba las nuevas oportunidades del entorno, además la </a:t>
            </a:r>
            <a:r>
              <a:rPr lang="es-ES" b="1" i="1" dirty="0" smtClean="0"/>
              <a:t>innovación del proceso </a:t>
            </a:r>
            <a:r>
              <a:rPr lang="es-ES" dirty="0" smtClean="0"/>
              <a:t>productivo era elevado, y la </a:t>
            </a:r>
            <a:r>
              <a:rPr lang="es-ES" b="1" i="1" dirty="0" smtClean="0"/>
              <a:t>tecnología</a:t>
            </a:r>
            <a:r>
              <a:rPr lang="es-ES" dirty="0" smtClean="0"/>
              <a:t> que empleaban era </a:t>
            </a:r>
            <a:r>
              <a:rPr lang="es-ES" b="1" i="1" dirty="0" smtClean="0"/>
              <a:t>no rutinaria.</a:t>
            </a:r>
            <a:endParaRPr lang="es-ES" b="1" i="1" dirty="0">
              <a:solidFill>
                <a:srgbClr val="0000CC"/>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pPr>
              <a:defRPr/>
            </a:pPr>
            <a:r>
              <a:rPr lang="es-ES" smtClean="0"/>
              <a:t>Carmen Caballero Urbano Maria de la Sierra Pérez Ropero</a:t>
            </a:r>
            <a:endParaRPr lang="es-ES"/>
          </a:p>
        </p:txBody>
      </p:sp>
      <p:sp>
        <p:nvSpPr>
          <p:cNvPr id="3" name="2 Marcador de número de diapositiva"/>
          <p:cNvSpPr>
            <a:spLocks noGrp="1"/>
          </p:cNvSpPr>
          <p:nvPr>
            <p:ph type="sldNum" sz="quarter" idx="12"/>
          </p:nvPr>
        </p:nvSpPr>
        <p:spPr/>
        <p:txBody>
          <a:bodyPr/>
          <a:lstStyle/>
          <a:p>
            <a:pPr>
              <a:defRPr/>
            </a:pPr>
            <a:fld id="{F8F67EAB-1D2E-47AD-B0EE-66ECC75E0468}" type="slidenum">
              <a:rPr lang="es-ES" smtClean="0"/>
              <a:pPr>
                <a:defRPr/>
              </a:pPr>
              <a:t>47</a:t>
            </a:fld>
            <a:endParaRPr lang="es-ES"/>
          </a:p>
        </p:txBody>
      </p:sp>
      <p:sp>
        <p:nvSpPr>
          <p:cNvPr id="4" name="3 CuadroTexto"/>
          <p:cNvSpPr txBox="1"/>
          <p:nvPr/>
        </p:nvSpPr>
        <p:spPr>
          <a:xfrm flipH="1">
            <a:off x="1214414" y="928670"/>
            <a:ext cx="7286676" cy="369332"/>
          </a:xfrm>
          <a:prstGeom prst="rect">
            <a:avLst/>
          </a:prstGeom>
          <a:noFill/>
        </p:spPr>
        <p:txBody>
          <a:bodyPr wrap="square" rtlCol="0">
            <a:spAutoFit/>
          </a:bodyPr>
          <a:lstStyle/>
          <a:p>
            <a:r>
              <a:rPr lang="es-ES" dirty="0" smtClean="0"/>
              <a:t>ANALISIS DEL TIPO DE CONFIGURACION ORGANIZATIVA</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642910" y="704850"/>
            <a:ext cx="8043890" cy="866762"/>
          </a:xfrm>
        </p:spPr>
        <p:txBody>
          <a:bodyPr/>
          <a:lstStyle/>
          <a:p>
            <a:pPr algn="ctr"/>
            <a:r>
              <a:rPr lang="es-ES" sz="4400" b="1" dirty="0" smtClean="0"/>
              <a:t>GRÁFICO</a:t>
            </a:r>
          </a:p>
        </p:txBody>
      </p:sp>
      <p:graphicFrame>
        <p:nvGraphicFramePr>
          <p:cNvPr id="7" name="1 Gráfico"/>
          <p:cNvGraphicFramePr>
            <a:graphicFrameLocks noGrp="1"/>
          </p:cNvGraphicFramePr>
          <p:nvPr>
            <p:ph idx="1"/>
          </p:nvPr>
        </p:nvGraphicFramePr>
        <p:xfrm>
          <a:off x="457200" y="1714488"/>
          <a:ext cx="8258204" cy="4411675"/>
        </p:xfrm>
        <a:graphic>
          <a:graphicData uri="http://schemas.openxmlformats.org/drawingml/2006/chart">
            <c:chart xmlns:c="http://schemas.openxmlformats.org/drawingml/2006/chart" xmlns:r="http://schemas.openxmlformats.org/officeDocument/2006/relationships" r:id="rId2"/>
          </a:graphicData>
        </a:graphic>
      </p:graphicFrame>
      <p:sp>
        <p:nvSpPr>
          <p:cNvPr id="4" name="3 Marcador de pie de página"/>
          <p:cNvSpPr>
            <a:spLocks noGrp="1"/>
          </p:cNvSpPr>
          <p:nvPr>
            <p:ph type="ftr" sz="quarter" idx="11"/>
          </p:nvPr>
        </p:nvSpPr>
        <p:spPr/>
        <p:txBody>
          <a:bodyPr/>
          <a:lstStyle/>
          <a:p>
            <a:pPr>
              <a:defRPr/>
            </a:pPr>
            <a:r>
              <a:rPr lang="es-ES" dirty="0"/>
              <a:t>Carmen Caballero Urbano </a:t>
            </a:r>
            <a:endParaRPr lang="es-ES" dirty="0" smtClean="0"/>
          </a:p>
          <a:p>
            <a:pPr>
              <a:defRPr/>
            </a:pPr>
            <a:r>
              <a:rPr lang="es-ES" dirty="0" smtClean="0"/>
              <a:t>María </a:t>
            </a:r>
            <a:r>
              <a:rPr lang="es-ES" dirty="0"/>
              <a:t>de la Sierra Pérez Ropero</a:t>
            </a:r>
          </a:p>
        </p:txBody>
      </p:sp>
      <p:sp>
        <p:nvSpPr>
          <p:cNvPr id="5" name="4 Marcador de número de diapositiva"/>
          <p:cNvSpPr>
            <a:spLocks noGrp="1"/>
          </p:cNvSpPr>
          <p:nvPr>
            <p:ph type="sldNum" sz="quarter" idx="12"/>
          </p:nvPr>
        </p:nvSpPr>
        <p:spPr/>
        <p:txBody>
          <a:bodyPr/>
          <a:lstStyle/>
          <a:p>
            <a:pPr>
              <a:defRPr/>
            </a:pPr>
            <a:fld id="{190B2DD4-AE02-4729-8D58-67BA3BF38E74}" type="slidenum">
              <a:rPr lang="es-ES"/>
              <a:pPr>
                <a:defRPr/>
              </a:pPr>
              <a:t>5</a:t>
            </a:fld>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142852"/>
            <a:ext cx="8229600" cy="642942"/>
          </a:xfrm>
        </p:spPr>
        <p:txBody>
          <a:bodyPr/>
          <a:lstStyle/>
          <a:p>
            <a:pPr algn="ct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sz="3600" dirty="0" smtClean="0"/>
              <a:t/>
            </a:r>
            <a:br>
              <a:rPr lang="es-ES" sz="3600" dirty="0" smtClean="0"/>
            </a:br>
            <a:r>
              <a:rPr lang="es-ES" sz="3600" dirty="0" smtClean="0"/>
              <a:t>ACTIVIDADES</a:t>
            </a:r>
            <a:endParaRPr lang="es-ES" sz="3600" dirty="0"/>
          </a:p>
        </p:txBody>
      </p:sp>
      <p:sp>
        <p:nvSpPr>
          <p:cNvPr id="3" name="2 Marcador de contenido"/>
          <p:cNvSpPr>
            <a:spLocks noGrp="1"/>
          </p:cNvSpPr>
          <p:nvPr>
            <p:ph idx="1"/>
          </p:nvPr>
        </p:nvSpPr>
        <p:spPr>
          <a:xfrm>
            <a:off x="500034" y="785794"/>
            <a:ext cx="8229600" cy="5500726"/>
          </a:xfrm>
        </p:spPr>
        <p:txBody>
          <a:bodyPr/>
          <a:lstStyle/>
          <a:p>
            <a:endParaRPr lang="es-ES" dirty="0" smtClean="0"/>
          </a:p>
          <a:p>
            <a:pPr>
              <a:buFont typeface="Arial" pitchFamily="34" charset="0"/>
              <a:buChar char="•"/>
            </a:pPr>
            <a:r>
              <a:rPr lang="es-ES" sz="1800" b="1" dirty="0" smtClean="0">
                <a:latin typeface="Arial" pitchFamily="34" charset="0"/>
                <a:cs typeface="Arial" pitchFamily="34" charset="0"/>
                <a:hlinkClick r:id="rId2" action="ppaction://hlinksldjump"/>
              </a:rPr>
              <a:t>1ª FASE:</a:t>
            </a:r>
            <a:r>
              <a:rPr lang="es-ES" b="1" dirty="0" smtClean="0">
                <a:hlinkClick r:id="rId2" action="ppaction://hlinksldjump"/>
              </a:rPr>
              <a:t> </a:t>
            </a:r>
            <a:endParaRPr lang="es-ES" b="1" dirty="0" smtClean="0"/>
          </a:p>
          <a:p>
            <a:pPr>
              <a:buNone/>
            </a:pPr>
            <a:endParaRPr lang="es-ES" dirty="0" smtClean="0"/>
          </a:p>
          <a:p>
            <a:pPr>
              <a:buNone/>
            </a:pPr>
            <a:endParaRPr lang="es-ES" dirty="0" smtClean="0"/>
          </a:p>
          <a:p>
            <a:pPr>
              <a:buFont typeface="Arial" pitchFamily="34" charset="0"/>
              <a:buChar char="•"/>
            </a:pPr>
            <a:r>
              <a:rPr lang="es-ES" sz="1800" b="1" dirty="0" smtClean="0">
                <a:latin typeface="Arial" pitchFamily="34" charset="0"/>
                <a:cs typeface="Arial" pitchFamily="34" charset="0"/>
                <a:hlinkClick r:id="rId2" action="ppaction://hlinksldjump"/>
              </a:rPr>
              <a:t>2ª FASE:</a:t>
            </a:r>
            <a:r>
              <a:rPr lang="es-ES" sz="2800" b="1" dirty="0" smtClean="0">
                <a:latin typeface="Arial" pitchFamily="34" charset="0"/>
                <a:cs typeface="Arial" pitchFamily="34" charset="0"/>
              </a:rPr>
              <a:t>       </a:t>
            </a:r>
            <a:r>
              <a:rPr lang="es-ES" sz="2800" dirty="0" smtClean="0">
                <a:latin typeface="Arial" pitchFamily="34" charset="0"/>
                <a:cs typeface="Arial" pitchFamily="34" charset="0"/>
              </a:rPr>
              <a:t>  </a:t>
            </a:r>
          </a:p>
          <a:p>
            <a:pPr>
              <a:buNone/>
            </a:pPr>
            <a:endParaRPr lang="es-ES" dirty="0" smtClean="0"/>
          </a:p>
          <a:p>
            <a:pPr>
              <a:buNone/>
            </a:pPr>
            <a:endParaRPr lang="es-ES" sz="1800" b="1" dirty="0" smtClean="0">
              <a:latin typeface="Arial" pitchFamily="34" charset="0"/>
              <a:cs typeface="Arial" pitchFamily="34" charset="0"/>
            </a:endParaRPr>
          </a:p>
          <a:p>
            <a:pPr>
              <a:buFont typeface="Arial" pitchFamily="34" charset="0"/>
              <a:buChar char="•"/>
            </a:pPr>
            <a:r>
              <a:rPr lang="es-ES" sz="1800" b="1" dirty="0" smtClean="0">
                <a:latin typeface="Arial" pitchFamily="34" charset="0"/>
                <a:cs typeface="Arial" pitchFamily="34" charset="0"/>
                <a:hlinkClick r:id="rId3" action="ppaction://hlinksldjump"/>
              </a:rPr>
              <a:t>3ª FASE:        </a:t>
            </a:r>
            <a:endParaRPr lang="es-ES" sz="1800" b="1" dirty="0" smtClean="0">
              <a:latin typeface="Arial" pitchFamily="34" charset="0"/>
              <a:cs typeface="Arial" pitchFamily="34" charset="0"/>
            </a:endParaRPr>
          </a:p>
          <a:p>
            <a:pPr>
              <a:buNone/>
            </a:pPr>
            <a:endParaRPr lang="es-ES" dirty="0" smtClean="0"/>
          </a:p>
          <a:p>
            <a:pPr>
              <a:buFont typeface="Arial" pitchFamily="34" charset="0"/>
              <a:buChar char="•"/>
            </a:pPr>
            <a:r>
              <a:rPr lang="es-ES" sz="1800" b="1" dirty="0" smtClean="0">
                <a:latin typeface="Arial" pitchFamily="34" charset="0"/>
                <a:cs typeface="Arial" pitchFamily="34" charset="0"/>
                <a:hlinkClick r:id="rId4" action="ppaction://hlinksldjump"/>
              </a:rPr>
              <a:t>4ª FASE:</a:t>
            </a:r>
            <a:endParaRPr lang="es-ES" sz="1800" b="1" dirty="0" smtClean="0">
              <a:latin typeface="Arial" pitchFamily="34" charset="0"/>
              <a:cs typeface="Arial" pitchFamily="34" charset="0"/>
            </a:endParaRPr>
          </a:p>
          <a:p>
            <a:pPr>
              <a:buNone/>
            </a:pPr>
            <a:endParaRPr lang="es-ES" sz="1800" b="1" dirty="0" smtClean="0">
              <a:latin typeface="Arial" pitchFamily="34" charset="0"/>
              <a:cs typeface="Arial" pitchFamily="34" charset="0"/>
            </a:endParaRPr>
          </a:p>
          <a:p>
            <a:pPr>
              <a:buFont typeface="Arial" pitchFamily="34" charset="0"/>
              <a:buChar char="•"/>
            </a:pPr>
            <a:endParaRPr lang="es-ES" sz="1800" b="1" dirty="0" smtClean="0">
              <a:latin typeface="Arial" pitchFamily="34" charset="0"/>
              <a:cs typeface="Arial" pitchFamily="34" charset="0"/>
            </a:endParaRPr>
          </a:p>
          <a:p>
            <a:pPr>
              <a:buFont typeface="Arial" pitchFamily="34" charset="0"/>
              <a:buChar char="•"/>
            </a:pPr>
            <a:r>
              <a:rPr lang="es-ES" sz="1800" b="1" dirty="0" smtClean="0">
                <a:latin typeface="Arial" pitchFamily="34" charset="0"/>
                <a:cs typeface="Arial" pitchFamily="34" charset="0"/>
                <a:hlinkClick r:id="rId5" action="ppaction://hlinksldjump"/>
              </a:rPr>
              <a:t>5ª FASE:</a:t>
            </a:r>
            <a:endParaRPr lang="es-ES" sz="1800" b="1" dirty="0" smtClean="0">
              <a:latin typeface="Arial" pitchFamily="34" charset="0"/>
              <a:cs typeface="Arial" pitchFamily="34" charset="0"/>
            </a:endParaRPr>
          </a:p>
          <a:p>
            <a:pPr>
              <a:buFont typeface="Arial" pitchFamily="34" charset="0"/>
              <a:buChar char="•"/>
            </a:pPr>
            <a:endParaRPr lang="es-ES" sz="1800" b="1" dirty="0" smtClean="0">
              <a:latin typeface="Arial" pitchFamily="34" charset="0"/>
              <a:cs typeface="Arial" pitchFamily="34" charset="0"/>
            </a:endParaRPr>
          </a:p>
          <a:p>
            <a:pPr>
              <a:buFont typeface="Arial" pitchFamily="34" charset="0"/>
              <a:buChar char="•"/>
            </a:pPr>
            <a:endParaRPr lang="es-ES" sz="1800" b="1" dirty="0" smtClean="0">
              <a:latin typeface="Arial" pitchFamily="34" charset="0"/>
              <a:cs typeface="Arial" pitchFamily="34" charset="0"/>
            </a:endParaRPr>
          </a:p>
          <a:p>
            <a:pPr>
              <a:buNone/>
            </a:pPr>
            <a:r>
              <a:rPr lang="es-ES" sz="1800" b="1" dirty="0" smtClean="0">
                <a:latin typeface="Arial" pitchFamily="34" charset="0"/>
                <a:cs typeface="Arial" pitchFamily="34" charset="0"/>
              </a:rPr>
              <a:t> </a:t>
            </a:r>
          </a:p>
          <a:p>
            <a:pPr>
              <a:buNone/>
            </a:pPr>
            <a:endParaRPr lang="es-ES" dirty="0" smtClean="0"/>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6</a:t>
            </a:fld>
            <a:endParaRPr lang="es-ES"/>
          </a:p>
        </p:txBody>
      </p:sp>
      <p:sp>
        <p:nvSpPr>
          <p:cNvPr id="7" name="6 CuadroTexto"/>
          <p:cNvSpPr txBox="1"/>
          <p:nvPr/>
        </p:nvSpPr>
        <p:spPr>
          <a:xfrm>
            <a:off x="2214546" y="928670"/>
            <a:ext cx="3857652" cy="1754326"/>
          </a:xfrm>
          <a:prstGeom prst="rect">
            <a:avLst/>
          </a:prstGeom>
          <a:noFill/>
        </p:spPr>
        <p:txBody>
          <a:bodyPr wrap="square" rtlCol="0">
            <a:spAutoFit/>
          </a:bodyPr>
          <a:lstStyle/>
          <a:p>
            <a:pPr>
              <a:buFont typeface="Wingdings" pitchFamily="2" charset="2"/>
              <a:buChar char="§"/>
            </a:pPr>
            <a:r>
              <a:rPr lang="es-ES" dirty="0" smtClean="0"/>
              <a:t> Almacenamiento de madera</a:t>
            </a:r>
          </a:p>
          <a:p>
            <a:endParaRPr lang="es-ES" dirty="0" smtClean="0"/>
          </a:p>
          <a:p>
            <a:pPr>
              <a:buFont typeface="Wingdings" pitchFamily="2" charset="2"/>
              <a:buChar char="§"/>
            </a:pPr>
            <a:endParaRPr lang="es-ES" dirty="0" smtClean="0"/>
          </a:p>
          <a:p>
            <a:pPr>
              <a:buFont typeface="Wingdings" pitchFamily="2" charset="2"/>
              <a:buChar char="§"/>
            </a:pPr>
            <a:r>
              <a:rPr lang="es-ES" dirty="0" smtClean="0"/>
              <a:t> Proceso de despiece</a:t>
            </a:r>
          </a:p>
          <a:p>
            <a:endParaRPr lang="es-ES" dirty="0" smtClean="0"/>
          </a:p>
          <a:p>
            <a:endParaRPr lang="es-ES" dirty="0"/>
          </a:p>
        </p:txBody>
      </p:sp>
      <p:sp>
        <p:nvSpPr>
          <p:cNvPr id="8" name="7 Abrir llave"/>
          <p:cNvSpPr/>
          <p:nvPr/>
        </p:nvSpPr>
        <p:spPr>
          <a:xfrm>
            <a:off x="1785918" y="857232"/>
            <a:ext cx="642942" cy="135732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9" name="8 Abrir llave"/>
          <p:cNvSpPr/>
          <p:nvPr/>
        </p:nvSpPr>
        <p:spPr>
          <a:xfrm>
            <a:off x="1857356" y="2571744"/>
            <a:ext cx="714380" cy="10001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10 Abrir llave"/>
          <p:cNvSpPr/>
          <p:nvPr/>
        </p:nvSpPr>
        <p:spPr>
          <a:xfrm>
            <a:off x="3929058" y="2571744"/>
            <a:ext cx="571504" cy="11430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2" name="11 CuadroTexto"/>
          <p:cNvSpPr txBox="1"/>
          <p:nvPr/>
        </p:nvSpPr>
        <p:spPr>
          <a:xfrm>
            <a:off x="2214546" y="2928934"/>
            <a:ext cx="1785950" cy="369332"/>
          </a:xfrm>
          <a:prstGeom prst="rect">
            <a:avLst/>
          </a:prstGeom>
          <a:noFill/>
        </p:spPr>
        <p:txBody>
          <a:bodyPr wrap="square" rtlCol="0">
            <a:spAutoFit/>
          </a:bodyPr>
          <a:lstStyle/>
          <a:p>
            <a:pPr>
              <a:buFont typeface="Wingdings" pitchFamily="2" charset="2"/>
              <a:buChar char="§"/>
            </a:pPr>
            <a:r>
              <a:rPr lang="es-ES" dirty="0" smtClean="0"/>
              <a:t> Mecanización</a:t>
            </a:r>
            <a:endParaRPr lang="es-ES" dirty="0"/>
          </a:p>
        </p:txBody>
      </p:sp>
      <p:sp>
        <p:nvSpPr>
          <p:cNvPr id="14" name="13 Abrir llave"/>
          <p:cNvSpPr/>
          <p:nvPr/>
        </p:nvSpPr>
        <p:spPr>
          <a:xfrm>
            <a:off x="1928794" y="3786190"/>
            <a:ext cx="571504" cy="7858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5" name="14 CuadroTexto"/>
          <p:cNvSpPr txBox="1"/>
          <p:nvPr/>
        </p:nvSpPr>
        <p:spPr>
          <a:xfrm flipH="1">
            <a:off x="2285984" y="3857628"/>
            <a:ext cx="1785950" cy="646331"/>
          </a:xfrm>
          <a:prstGeom prst="rect">
            <a:avLst/>
          </a:prstGeom>
          <a:noFill/>
        </p:spPr>
        <p:txBody>
          <a:bodyPr wrap="square" rtlCol="0">
            <a:spAutoFit/>
          </a:bodyPr>
          <a:lstStyle/>
          <a:p>
            <a:pPr>
              <a:buFont typeface="Wingdings" pitchFamily="2" charset="2"/>
              <a:buChar char="§"/>
            </a:pPr>
            <a:r>
              <a:rPr lang="es-ES" dirty="0" smtClean="0"/>
              <a:t> Montaje</a:t>
            </a:r>
          </a:p>
          <a:p>
            <a:pPr>
              <a:buFont typeface="Wingdings" pitchFamily="2" charset="2"/>
              <a:buChar char="§"/>
            </a:pPr>
            <a:r>
              <a:rPr lang="es-ES" dirty="0" smtClean="0"/>
              <a:t> Pintura</a:t>
            </a:r>
            <a:endParaRPr lang="es-ES" dirty="0"/>
          </a:p>
        </p:txBody>
      </p:sp>
      <p:sp>
        <p:nvSpPr>
          <p:cNvPr id="16" name="15 Abrir llave"/>
          <p:cNvSpPr/>
          <p:nvPr/>
        </p:nvSpPr>
        <p:spPr>
          <a:xfrm>
            <a:off x="1857356" y="4714884"/>
            <a:ext cx="642942" cy="64294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7" name="16 CuadroTexto"/>
          <p:cNvSpPr txBox="1"/>
          <p:nvPr/>
        </p:nvSpPr>
        <p:spPr>
          <a:xfrm>
            <a:off x="2357422" y="4857760"/>
            <a:ext cx="1428760" cy="369332"/>
          </a:xfrm>
          <a:prstGeom prst="rect">
            <a:avLst/>
          </a:prstGeom>
          <a:noFill/>
        </p:spPr>
        <p:txBody>
          <a:bodyPr wrap="square" rtlCol="0">
            <a:spAutoFit/>
          </a:bodyPr>
          <a:lstStyle/>
          <a:p>
            <a:pPr>
              <a:buFont typeface="Wingdings" pitchFamily="2" charset="2"/>
              <a:buChar char="§"/>
            </a:pPr>
            <a:r>
              <a:rPr lang="es-ES" dirty="0" smtClean="0"/>
              <a:t> Embalaje</a:t>
            </a:r>
            <a:endParaRPr lang="es-ES" dirty="0"/>
          </a:p>
        </p:txBody>
      </p:sp>
      <p:sp>
        <p:nvSpPr>
          <p:cNvPr id="18" name="17 Abrir llave"/>
          <p:cNvSpPr/>
          <p:nvPr/>
        </p:nvSpPr>
        <p:spPr>
          <a:xfrm>
            <a:off x="1928794" y="5500702"/>
            <a:ext cx="428628" cy="8572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0" name="19 CuadroTexto"/>
          <p:cNvSpPr txBox="1"/>
          <p:nvPr/>
        </p:nvSpPr>
        <p:spPr>
          <a:xfrm>
            <a:off x="2143108" y="5643578"/>
            <a:ext cx="2500330" cy="646331"/>
          </a:xfrm>
          <a:prstGeom prst="rect">
            <a:avLst/>
          </a:prstGeom>
          <a:noFill/>
        </p:spPr>
        <p:txBody>
          <a:bodyPr wrap="square" rtlCol="0">
            <a:spAutoFit/>
          </a:bodyPr>
          <a:lstStyle/>
          <a:p>
            <a:pPr>
              <a:buFont typeface="Wingdings" pitchFamily="2" charset="2"/>
              <a:buChar char="§"/>
            </a:pPr>
            <a:r>
              <a:rPr lang="es-ES" dirty="0" smtClean="0"/>
              <a:t> Venta</a:t>
            </a:r>
          </a:p>
          <a:p>
            <a:pPr>
              <a:buFont typeface="Wingdings" pitchFamily="2" charset="2"/>
              <a:buChar char="§"/>
            </a:pPr>
            <a:r>
              <a:rPr lang="es-ES" dirty="0" smtClean="0"/>
              <a:t> Distribución</a:t>
            </a:r>
            <a:endParaRPr lang="es-ES" dirty="0"/>
          </a:p>
        </p:txBody>
      </p:sp>
      <p:sp>
        <p:nvSpPr>
          <p:cNvPr id="19" name="18 CuadroTexto"/>
          <p:cNvSpPr txBox="1"/>
          <p:nvPr/>
        </p:nvSpPr>
        <p:spPr>
          <a:xfrm>
            <a:off x="4357686" y="2786058"/>
            <a:ext cx="2000264" cy="646331"/>
          </a:xfrm>
          <a:prstGeom prst="rect">
            <a:avLst/>
          </a:prstGeom>
          <a:noFill/>
        </p:spPr>
        <p:txBody>
          <a:bodyPr wrap="square" rtlCol="0">
            <a:spAutoFit/>
          </a:bodyPr>
          <a:lstStyle/>
          <a:p>
            <a:pPr>
              <a:buFontTx/>
              <a:buChar char="-"/>
            </a:pPr>
            <a:r>
              <a:rPr lang="es-ES" dirty="0" smtClean="0"/>
              <a:t> Corte preciso</a:t>
            </a:r>
          </a:p>
          <a:p>
            <a:pPr>
              <a:buFontTx/>
              <a:buChar char="-"/>
            </a:pPr>
            <a:r>
              <a:rPr lang="es-ES" dirty="0" smtClean="0"/>
              <a:t> Corte de diseño</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229600" cy="714372"/>
          </a:xfrm>
        </p:spPr>
        <p:txBody>
          <a:bodyPr/>
          <a:lstStyle/>
          <a:p>
            <a:pPr algn="ctr"/>
            <a:r>
              <a:rPr lang="es-ES" sz="3600" b="1" u="sng" dirty="0" smtClean="0">
                <a:latin typeface="Arial" pitchFamily="34" charset="0"/>
                <a:cs typeface="Arial" pitchFamily="34" charset="0"/>
              </a:rPr>
              <a:t>1ª FASE</a:t>
            </a:r>
            <a:endParaRPr lang="es-ES" sz="3600" b="1" u="sng" dirty="0">
              <a:latin typeface="Arial" pitchFamily="34" charset="0"/>
              <a:cs typeface="Arial" pitchFamily="34" charset="0"/>
            </a:endParaRPr>
          </a:p>
        </p:txBody>
      </p:sp>
      <p:sp>
        <p:nvSpPr>
          <p:cNvPr id="3" name="2 Marcador de contenido"/>
          <p:cNvSpPr>
            <a:spLocks noGrp="1"/>
          </p:cNvSpPr>
          <p:nvPr>
            <p:ph idx="1"/>
          </p:nvPr>
        </p:nvSpPr>
        <p:spPr>
          <a:xfrm>
            <a:off x="457200" y="1285859"/>
            <a:ext cx="8229600" cy="5038741"/>
          </a:xfrm>
        </p:spPr>
        <p:txBody>
          <a:bodyPr/>
          <a:lstStyle/>
          <a:p>
            <a:endParaRPr lang="es-ES" dirty="0" smtClean="0"/>
          </a:p>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ALMACENAMIENTO DE MADERA:</a:t>
            </a:r>
          </a:p>
          <a:p>
            <a:pPr>
              <a:buClr>
                <a:srgbClr val="0000CC"/>
              </a:buClr>
              <a:buNone/>
            </a:pPr>
            <a:r>
              <a:rPr lang="es-ES" sz="1800" b="1" dirty="0" smtClean="0">
                <a:solidFill>
                  <a:srgbClr val="0000CC"/>
                </a:solidFill>
                <a:latin typeface="Arial" pitchFamily="34" charset="0"/>
                <a:cs typeface="Arial" pitchFamily="34" charset="0"/>
              </a:rPr>
              <a:t>    </a:t>
            </a: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DESPIECE:</a:t>
            </a: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dirty="0" smtClean="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7</a:t>
            </a:fld>
            <a:endParaRPr lang="es-ES"/>
          </a:p>
        </p:txBody>
      </p:sp>
      <p:sp>
        <p:nvSpPr>
          <p:cNvPr id="10" name="9 CuadroTexto"/>
          <p:cNvSpPr txBox="1"/>
          <p:nvPr/>
        </p:nvSpPr>
        <p:spPr>
          <a:xfrm>
            <a:off x="642910" y="2285992"/>
            <a:ext cx="5214974" cy="1200329"/>
          </a:xfrm>
          <a:prstGeom prst="rect">
            <a:avLst/>
          </a:prstGeom>
          <a:noFill/>
        </p:spPr>
        <p:txBody>
          <a:bodyPr wrap="square" rtlCol="0">
            <a:spAutoFit/>
          </a:bodyPr>
          <a:lstStyle/>
          <a:p>
            <a:pPr algn="just"/>
            <a:r>
              <a:rPr lang="es-ES" dirty="0" smtClean="0"/>
              <a:t>En esta fase se produce el almacenamiento de las materias primas necesarias e imprescindibles para poder realizar el proceso de producción que lleva a cabo nuestra empresa.  </a:t>
            </a:r>
            <a:endParaRPr lang="es-ES" dirty="0"/>
          </a:p>
        </p:txBody>
      </p:sp>
      <p:sp>
        <p:nvSpPr>
          <p:cNvPr id="8" name="7 CuadroTexto"/>
          <p:cNvSpPr txBox="1"/>
          <p:nvPr/>
        </p:nvSpPr>
        <p:spPr>
          <a:xfrm>
            <a:off x="785786" y="4500570"/>
            <a:ext cx="4857784" cy="1200329"/>
          </a:xfrm>
          <a:prstGeom prst="rect">
            <a:avLst/>
          </a:prstGeom>
          <a:noFill/>
        </p:spPr>
        <p:txBody>
          <a:bodyPr wrap="square" rtlCol="0">
            <a:spAutoFit/>
          </a:bodyPr>
          <a:lstStyle/>
          <a:p>
            <a:r>
              <a:rPr lang="es-ES" dirty="0" smtClean="0"/>
              <a:t>En esta fase se realizan los procesos de limpieza y corte de la madera para posteriormente introducirlas  en las máquinas siguientes y continuar elaborando el producto.</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00042"/>
            <a:ext cx="8229600" cy="633428"/>
          </a:xfrm>
        </p:spPr>
        <p:txBody>
          <a:bodyPr/>
          <a:lstStyle/>
          <a:p>
            <a:pPr algn="ctr"/>
            <a:r>
              <a:rPr lang="es-ES" sz="3600" b="1" u="sng" dirty="0" smtClean="0">
                <a:latin typeface="Arial" pitchFamily="34" charset="0"/>
                <a:cs typeface="Arial" pitchFamily="34" charset="0"/>
              </a:rPr>
              <a:t>2ª FASE</a:t>
            </a:r>
            <a:endParaRPr lang="es-ES" sz="3600" b="1" u="sng" dirty="0">
              <a:latin typeface="Arial" pitchFamily="34" charset="0"/>
              <a:cs typeface="Arial" pitchFamily="34" charset="0"/>
            </a:endParaRPr>
          </a:p>
        </p:txBody>
      </p:sp>
      <p:sp>
        <p:nvSpPr>
          <p:cNvPr id="3" name="2 Marcador de contenido"/>
          <p:cNvSpPr>
            <a:spLocks noGrp="1"/>
          </p:cNvSpPr>
          <p:nvPr>
            <p:ph idx="1"/>
          </p:nvPr>
        </p:nvSpPr>
        <p:spPr>
          <a:xfrm>
            <a:off x="428596" y="1428736"/>
            <a:ext cx="8229600" cy="4714908"/>
          </a:xfrm>
        </p:spPr>
        <p:txBody>
          <a:bodyPr/>
          <a:lstStyle/>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MECANIZACIÓN:  </a:t>
            </a:r>
          </a:p>
          <a:p>
            <a:pPr>
              <a:buClr>
                <a:srgbClr val="0000CC"/>
              </a:buClr>
              <a:buNone/>
            </a:pPr>
            <a:r>
              <a:rPr lang="es-ES" sz="1800" b="1" dirty="0" smtClean="0">
                <a:solidFill>
                  <a:srgbClr val="0000CC"/>
                </a:solidFill>
                <a:latin typeface="Arial" pitchFamily="34" charset="0"/>
                <a:cs typeface="Arial" pitchFamily="34" charset="0"/>
              </a:rPr>
              <a:t>    </a:t>
            </a:r>
            <a:endParaRPr lang="es-ES" sz="1800" b="1" dirty="0">
              <a:solidFill>
                <a:srgbClr val="0000CC"/>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2667000" y="6421461"/>
            <a:ext cx="3352800" cy="365125"/>
          </a:xfrm>
        </p:spPr>
        <p:txBody>
          <a:bodyPr/>
          <a:lstStyle/>
          <a:p>
            <a:pPr>
              <a:defRPr/>
            </a:pPr>
            <a:r>
              <a:rPr lang="es-ES" dirty="0" smtClean="0"/>
              <a:t>Carmen Caballero Urbano</a:t>
            </a:r>
          </a:p>
          <a:p>
            <a:pPr>
              <a:defRPr/>
            </a:pPr>
            <a:r>
              <a:rPr lang="es-ES" dirty="0" smtClean="0"/>
              <a:t> 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8</a:t>
            </a:fld>
            <a:endParaRPr lang="es-ES"/>
          </a:p>
        </p:txBody>
      </p:sp>
      <p:sp>
        <p:nvSpPr>
          <p:cNvPr id="6" name="5 CuadroTexto"/>
          <p:cNvSpPr txBox="1"/>
          <p:nvPr/>
        </p:nvSpPr>
        <p:spPr>
          <a:xfrm>
            <a:off x="1571604" y="1785926"/>
            <a:ext cx="4643470" cy="2031325"/>
          </a:xfrm>
          <a:prstGeom prst="rect">
            <a:avLst/>
          </a:prstGeom>
          <a:noFill/>
        </p:spPr>
        <p:txBody>
          <a:bodyPr wrap="square" rtlCol="0">
            <a:spAutoFit/>
          </a:bodyPr>
          <a:lstStyle/>
          <a:p>
            <a:r>
              <a:rPr lang="es-ES" dirty="0" smtClean="0"/>
              <a:t>Esta es una de las fases mas importantes del proceso productivo, ya que es donde la empresa emplea mas mano de obra e incorpora la tecnología mas avanzada, con el objetivo de lograr satisfacer todos los requisitos que sus clientes le demandan.  </a:t>
            </a:r>
          </a:p>
          <a:p>
            <a:endParaRPr lang="es-ES" dirty="0"/>
          </a:p>
        </p:txBody>
      </p:sp>
      <p:sp>
        <p:nvSpPr>
          <p:cNvPr id="8" name="7 CuadroTexto"/>
          <p:cNvSpPr txBox="1"/>
          <p:nvPr/>
        </p:nvSpPr>
        <p:spPr>
          <a:xfrm>
            <a:off x="3071802" y="3571876"/>
            <a:ext cx="3857620" cy="2523768"/>
          </a:xfrm>
          <a:prstGeom prst="rect">
            <a:avLst/>
          </a:prstGeom>
          <a:noFill/>
        </p:spPr>
        <p:txBody>
          <a:bodyPr wrap="square" rtlCol="0">
            <a:spAutoFit/>
          </a:bodyPr>
          <a:lstStyle/>
          <a:p>
            <a:r>
              <a:rPr lang="es-ES" sz="1600" b="1" dirty="0" smtClean="0"/>
              <a:t>- </a:t>
            </a:r>
            <a:r>
              <a:rPr lang="es-ES" sz="1600" b="1" u="dbl" dirty="0" smtClean="0">
                <a:uFill>
                  <a:solidFill>
                    <a:srgbClr val="008000"/>
                  </a:solidFill>
                </a:uFill>
              </a:rPr>
              <a:t>CORTE PRECISO: </a:t>
            </a:r>
          </a:p>
          <a:p>
            <a:r>
              <a:rPr lang="es-ES" dirty="0" smtClean="0"/>
              <a:t>Es el corte en el que se establece la longitud y el grosor necesario para pasar a la siguiente fase, que sería el corte de diseño.</a:t>
            </a:r>
          </a:p>
          <a:p>
            <a:r>
              <a:rPr lang="es-ES" sz="1600" b="1" dirty="0" smtClean="0"/>
              <a:t>- </a:t>
            </a:r>
            <a:r>
              <a:rPr lang="es-ES" sz="1600" b="1" u="dbl" dirty="0" smtClean="0">
                <a:uFill>
                  <a:solidFill>
                    <a:srgbClr val="008000"/>
                  </a:solidFill>
                </a:uFill>
              </a:rPr>
              <a:t>CORTE DE DISEÑO:</a:t>
            </a:r>
          </a:p>
          <a:p>
            <a:r>
              <a:rPr lang="es-ES" dirty="0" smtClean="0"/>
              <a:t>Este sería el siguiente escalón en el cual, esta parte del mueble queda configurada. </a:t>
            </a:r>
          </a:p>
        </p:txBody>
      </p:sp>
      <p:sp>
        <p:nvSpPr>
          <p:cNvPr id="9" name="8 Abrir llave"/>
          <p:cNvSpPr/>
          <p:nvPr/>
        </p:nvSpPr>
        <p:spPr>
          <a:xfrm>
            <a:off x="2643174" y="3571876"/>
            <a:ext cx="285752" cy="27146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0" name="9 Flecha doblada hacia arriba"/>
          <p:cNvSpPr/>
          <p:nvPr/>
        </p:nvSpPr>
        <p:spPr>
          <a:xfrm rot="5400000">
            <a:off x="-428660" y="3071810"/>
            <a:ext cx="3714776" cy="1285884"/>
          </a:xfrm>
          <a:prstGeom prst="bentUpArrow">
            <a:avLst>
              <a:gd name="adj1" fmla="val 32955"/>
              <a:gd name="adj2" fmla="val 49666"/>
              <a:gd name="adj3" fmla="val 462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00042"/>
            <a:ext cx="8229600" cy="633428"/>
          </a:xfrm>
        </p:spPr>
        <p:txBody>
          <a:bodyPr/>
          <a:lstStyle/>
          <a:p>
            <a:pPr algn="ctr"/>
            <a:r>
              <a:rPr lang="es-ES" sz="3600" b="1" u="sng" dirty="0" smtClean="0">
                <a:latin typeface="Arial" pitchFamily="34" charset="0"/>
                <a:cs typeface="Arial" pitchFamily="34" charset="0"/>
              </a:rPr>
              <a:t>3ª FASE</a:t>
            </a:r>
            <a:endParaRPr lang="es-ES" sz="3600" b="1" u="sng" dirty="0">
              <a:latin typeface="Arial" pitchFamily="34" charset="0"/>
              <a:cs typeface="Arial" pitchFamily="34" charset="0"/>
            </a:endParaRPr>
          </a:p>
        </p:txBody>
      </p:sp>
      <p:sp>
        <p:nvSpPr>
          <p:cNvPr id="3" name="2 Marcador de contenido"/>
          <p:cNvSpPr>
            <a:spLocks noGrp="1"/>
          </p:cNvSpPr>
          <p:nvPr>
            <p:ph idx="1"/>
          </p:nvPr>
        </p:nvSpPr>
        <p:spPr/>
        <p:txBody>
          <a:bodyPr/>
          <a:lstStyle/>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MONTAJE:</a:t>
            </a:r>
          </a:p>
          <a:p>
            <a:pPr>
              <a:buClr>
                <a:srgbClr val="0000CC"/>
              </a:buClr>
              <a:buFont typeface="Arial" pitchFamily="34" charset="0"/>
              <a:buChar char="•"/>
            </a:pPr>
            <a:endParaRPr lang="es-ES" sz="1800" b="1" dirty="0" smtClean="0">
              <a:solidFill>
                <a:srgbClr val="0000CC"/>
              </a:solidFill>
              <a:latin typeface="Arial" pitchFamily="34" charset="0"/>
              <a:cs typeface="Arial" pitchFamily="34" charset="0"/>
            </a:endParaRPr>
          </a:p>
          <a:p>
            <a:pPr>
              <a:buClr>
                <a:srgbClr val="0000CC"/>
              </a:buClr>
              <a:buFont typeface="Arial" pitchFamily="34" charset="0"/>
              <a:buChar char="•"/>
            </a:pPr>
            <a:endParaRPr lang="es-ES" sz="1800" b="1" dirty="0" smtClean="0">
              <a:solidFill>
                <a:srgbClr val="0000CC"/>
              </a:solidFill>
              <a:latin typeface="Arial" pitchFamily="34" charset="0"/>
              <a:cs typeface="Arial" pitchFamily="34" charset="0"/>
            </a:endParaRPr>
          </a:p>
          <a:p>
            <a:pPr>
              <a:buClr>
                <a:srgbClr val="0000CC"/>
              </a:buClr>
              <a:buFont typeface="Arial" pitchFamily="34" charset="0"/>
              <a:buChar char="•"/>
            </a:pPr>
            <a:endParaRPr lang="es-ES" sz="1800" b="1" dirty="0" smtClean="0">
              <a:solidFill>
                <a:srgbClr val="0000CC"/>
              </a:solidFill>
              <a:latin typeface="Arial" pitchFamily="34" charset="0"/>
              <a:cs typeface="Arial" pitchFamily="34" charset="0"/>
            </a:endParaRPr>
          </a:p>
          <a:p>
            <a:pPr>
              <a:buClr>
                <a:srgbClr val="0000CC"/>
              </a:buClr>
              <a:buFont typeface="Arial" pitchFamily="34" charset="0"/>
              <a:buChar char="•"/>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None/>
            </a:pPr>
            <a:endParaRPr lang="es-ES" sz="1800" b="1" dirty="0" smtClean="0">
              <a:solidFill>
                <a:srgbClr val="0000CC"/>
              </a:solidFill>
              <a:latin typeface="Arial" pitchFamily="34" charset="0"/>
              <a:cs typeface="Arial" pitchFamily="34" charset="0"/>
            </a:endParaRPr>
          </a:p>
          <a:p>
            <a:pPr>
              <a:buClr>
                <a:srgbClr val="0000CC"/>
              </a:buClr>
              <a:buFont typeface="Arial" pitchFamily="34" charset="0"/>
              <a:buChar char="•"/>
            </a:pPr>
            <a:r>
              <a:rPr lang="es-ES" sz="1800" b="1" dirty="0" smtClean="0">
                <a:solidFill>
                  <a:srgbClr val="0000CC"/>
                </a:solidFill>
                <a:latin typeface="Arial" pitchFamily="34" charset="0"/>
                <a:cs typeface="Arial" pitchFamily="34" charset="0"/>
              </a:rPr>
              <a:t>PINTURA:</a:t>
            </a:r>
          </a:p>
        </p:txBody>
      </p:sp>
      <p:sp>
        <p:nvSpPr>
          <p:cNvPr id="4" name="3 Marcador de pie de página"/>
          <p:cNvSpPr>
            <a:spLocks noGrp="1"/>
          </p:cNvSpPr>
          <p:nvPr>
            <p:ph type="ftr" sz="quarter" idx="11"/>
          </p:nvPr>
        </p:nvSpPr>
        <p:spPr/>
        <p:txBody>
          <a:bodyPr/>
          <a:lstStyle/>
          <a:p>
            <a:pPr>
              <a:defRPr/>
            </a:pPr>
            <a:r>
              <a:rPr lang="es-ES" dirty="0" smtClean="0"/>
              <a:t>Carmen Caballero Urbano </a:t>
            </a:r>
          </a:p>
          <a:p>
            <a:pPr>
              <a:defRPr/>
            </a:pPr>
            <a:r>
              <a:rPr lang="es-ES" dirty="0" smtClean="0"/>
              <a:t>María de la Sierra Pérez Ropero</a:t>
            </a:r>
            <a:endParaRPr lang="es-ES" dirty="0"/>
          </a:p>
        </p:txBody>
      </p:sp>
      <p:sp>
        <p:nvSpPr>
          <p:cNvPr id="5" name="4 Marcador de número de diapositiva"/>
          <p:cNvSpPr>
            <a:spLocks noGrp="1"/>
          </p:cNvSpPr>
          <p:nvPr>
            <p:ph type="sldNum" sz="quarter" idx="12"/>
          </p:nvPr>
        </p:nvSpPr>
        <p:spPr/>
        <p:txBody>
          <a:bodyPr/>
          <a:lstStyle/>
          <a:p>
            <a:pPr>
              <a:defRPr/>
            </a:pPr>
            <a:fld id="{7C96430D-BA12-4F80-A049-DE9C750AA2DB}" type="slidenum">
              <a:rPr lang="es-ES" smtClean="0"/>
              <a:pPr>
                <a:defRPr/>
              </a:pPr>
              <a:t>9</a:t>
            </a:fld>
            <a:endParaRPr lang="es-ES"/>
          </a:p>
        </p:txBody>
      </p:sp>
      <p:sp>
        <p:nvSpPr>
          <p:cNvPr id="6" name="5 CuadroTexto"/>
          <p:cNvSpPr txBox="1"/>
          <p:nvPr/>
        </p:nvSpPr>
        <p:spPr>
          <a:xfrm>
            <a:off x="857224" y="2357431"/>
            <a:ext cx="4143404" cy="1754326"/>
          </a:xfrm>
          <a:prstGeom prst="rect">
            <a:avLst/>
          </a:prstGeom>
          <a:noFill/>
        </p:spPr>
        <p:txBody>
          <a:bodyPr wrap="square" rtlCol="0">
            <a:spAutoFit/>
          </a:bodyPr>
          <a:lstStyle/>
          <a:p>
            <a:r>
              <a:rPr lang="es-ES" dirty="0" smtClean="0"/>
              <a:t>Esta es una de las ultimas fases del desarrollo del producto es en la que se comienza a ensamblar cada una de las piezas que anteriormente hemos elaborado por separado, y así conseguir el producto semiterminado.</a:t>
            </a:r>
            <a:endParaRPr lang="es-ES" dirty="0"/>
          </a:p>
        </p:txBody>
      </p:sp>
      <p:sp>
        <p:nvSpPr>
          <p:cNvPr id="10" name="9 CuadroTexto"/>
          <p:cNvSpPr txBox="1"/>
          <p:nvPr/>
        </p:nvSpPr>
        <p:spPr>
          <a:xfrm>
            <a:off x="857224" y="4572008"/>
            <a:ext cx="3714776" cy="1477328"/>
          </a:xfrm>
          <a:prstGeom prst="rect">
            <a:avLst/>
          </a:prstGeom>
          <a:noFill/>
        </p:spPr>
        <p:txBody>
          <a:bodyPr wrap="square" rtlCol="0">
            <a:spAutoFit/>
          </a:bodyPr>
          <a:lstStyle/>
          <a:p>
            <a:r>
              <a:rPr lang="es-ES" dirty="0" smtClean="0"/>
              <a:t>Esta es la última fase de elaboración del producto  en la que se realiza el proceso de lijado, para posteriormente pintarla y por último barnizarla.</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2043</TotalTime>
  <Words>4000</Words>
  <Application>Microsoft Office PowerPoint</Application>
  <PresentationFormat>Presentación en pantalla (4:3)</PresentationFormat>
  <Paragraphs>544</Paragraphs>
  <Slides>47</Slides>
  <Notes>5</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Flujo</vt:lpstr>
      <vt:lpstr>TRABAJO SOBRE LOS ASPECTOS ESTRUCTURALES DE LA EMPRESA   Hnos. Narváez, S.L.</vt:lpstr>
      <vt:lpstr>  </vt:lpstr>
      <vt:lpstr>Historia</vt:lpstr>
      <vt:lpstr>Diapositiva 4</vt:lpstr>
      <vt:lpstr>GRÁFICO</vt:lpstr>
      <vt:lpstr>            ACTIVIDADES</vt:lpstr>
      <vt:lpstr>1ª FASE</vt:lpstr>
      <vt:lpstr>2ª FASE</vt:lpstr>
      <vt:lpstr>3ª FASE</vt:lpstr>
      <vt:lpstr>4ª FASE</vt:lpstr>
      <vt:lpstr>5ª FASE</vt:lpstr>
      <vt:lpstr>CARACTERÍSTICAS GENÉRICAS </vt:lpstr>
      <vt:lpstr>Diapositiva 13</vt:lpstr>
      <vt:lpstr>Diapositiva 14</vt:lpstr>
      <vt:lpstr>ORGANIGRAMA</vt:lpstr>
      <vt:lpstr>ANALISIS DE LA ESTRUCTURA FORMAL DE LA ORGANIZACIÓN</vt:lpstr>
      <vt:lpstr>ELEMENTOS ESTRUCTURALES</vt:lpstr>
      <vt:lpstr>Diapositiva 18</vt:lpstr>
      <vt:lpstr>Diapositiva 19</vt:lpstr>
      <vt:lpstr>Diapositiva 20</vt:lpstr>
      <vt:lpstr>Diapositiva 21</vt:lpstr>
      <vt:lpstr>MAPA DE PROCESOS</vt:lpstr>
      <vt:lpstr>ANALISIS DE LA CULTURA Y LOS VALORES DE LA ORGANIZACIÓN</vt:lpstr>
      <vt:lpstr>Diapositiva 24</vt:lpstr>
      <vt:lpstr>DISEÑO EN TREBOL:OUTSOURCING</vt:lpstr>
      <vt:lpstr>Diapositiva 26</vt:lpstr>
      <vt:lpstr> </vt:lpstr>
      <vt:lpstr>ANALISIS POLITICO DE LA ORGANIZACION</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ANALISIS DE LA TECNOLOGIA</vt:lpstr>
      <vt:lpstr>Diapositiva 41</vt:lpstr>
      <vt:lpstr>Diapositiva 42</vt:lpstr>
      <vt:lpstr>Diapositiva 43</vt:lpstr>
      <vt:lpstr>Diapositiva 44</vt:lpstr>
      <vt:lpstr>p</vt:lpstr>
      <vt:lpstr>Diapositiva 46</vt:lpstr>
      <vt:lpstr>Diapositiva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Windows_XP</dc:creator>
  <cp:lastModifiedBy>Windows XP</cp:lastModifiedBy>
  <cp:revision>191</cp:revision>
  <dcterms:created xsi:type="dcterms:W3CDTF">2009-04-02T17:11:32Z</dcterms:created>
  <dcterms:modified xsi:type="dcterms:W3CDTF">2009-05-27T16:57:39Z</dcterms:modified>
</cp:coreProperties>
</file>